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32" r:id="rId3"/>
    <p:sldId id="322" r:id="rId4"/>
    <p:sldId id="333" r:id="rId5"/>
    <p:sldId id="323" r:id="rId6"/>
    <p:sldId id="338" r:id="rId7"/>
    <p:sldId id="324" r:id="rId8"/>
    <p:sldId id="339" r:id="rId9"/>
    <p:sldId id="325" r:id="rId10"/>
    <p:sldId id="326" r:id="rId11"/>
    <p:sldId id="334" r:id="rId12"/>
    <p:sldId id="327" r:id="rId13"/>
    <p:sldId id="312" r:id="rId14"/>
    <p:sldId id="258" r:id="rId15"/>
    <p:sldId id="259" r:id="rId16"/>
    <p:sldId id="328" r:id="rId17"/>
    <p:sldId id="266" r:id="rId18"/>
    <p:sldId id="267" r:id="rId19"/>
    <p:sldId id="276" r:id="rId20"/>
    <p:sldId id="268" r:id="rId21"/>
    <p:sldId id="281" r:id="rId22"/>
    <p:sldId id="271" r:id="rId23"/>
    <p:sldId id="272" r:id="rId24"/>
    <p:sldId id="297" r:id="rId25"/>
    <p:sldId id="280" r:id="rId26"/>
    <p:sldId id="292" r:id="rId27"/>
    <p:sldId id="289" r:id="rId28"/>
    <p:sldId id="313" r:id="rId29"/>
    <p:sldId id="335" r:id="rId30"/>
    <p:sldId id="329" r:id="rId31"/>
    <p:sldId id="331" r:id="rId32"/>
    <p:sldId id="330" r:id="rId33"/>
    <p:sldId id="336" r:id="rId34"/>
    <p:sldId id="337" r:id="rId35"/>
    <p:sldId id="319" r:id="rId36"/>
    <p:sldId id="320" r:id="rId37"/>
    <p:sldId id="321" r:id="rId38"/>
  </p:sldIdLst>
  <p:sldSz cx="9144000" cy="6858000" type="screen4x3"/>
  <p:notesSz cx="6858000" cy="9144000"/>
  <p:defaultTextStyle>
    <a:defPPr>
      <a:defRPr lang="ko-KR"/>
    </a:defPPr>
    <a:lvl1pPr algn="l" rtl="0" fontAlgn="base" latinLnBrk="1">
      <a:spcBef>
        <a:spcPct val="0"/>
      </a:spcBef>
      <a:spcAft>
        <a:spcPct val="0"/>
      </a:spcAft>
      <a:defRPr kumimoji="1" kern="1200">
        <a:solidFill>
          <a:schemeClr val="tx1"/>
        </a:solidFill>
        <a:latin typeface="굴림" charset="-127"/>
        <a:ea typeface="굴림" charset="-127"/>
        <a:cs typeface="+mn-cs"/>
      </a:defRPr>
    </a:lvl1pPr>
    <a:lvl2pPr marL="457200" algn="l" rtl="0" fontAlgn="base" latinLnBrk="1">
      <a:spcBef>
        <a:spcPct val="0"/>
      </a:spcBef>
      <a:spcAft>
        <a:spcPct val="0"/>
      </a:spcAft>
      <a:defRPr kumimoji="1" kern="1200">
        <a:solidFill>
          <a:schemeClr val="tx1"/>
        </a:solidFill>
        <a:latin typeface="굴림" charset="-127"/>
        <a:ea typeface="굴림" charset="-127"/>
        <a:cs typeface="+mn-cs"/>
      </a:defRPr>
    </a:lvl2pPr>
    <a:lvl3pPr marL="914400" algn="l" rtl="0" fontAlgn="base" latinLnBrk="1">
      <a:spcBef>
        <a:spcPct val="0"/>
      </a:spcBef>
      <a:spcAft>
        <a:spcPct val="0"/>
      </a:spcAft>
      <a:defRPr kumimoji="1" kern="1200">
        <a:solidFill>
          <a:schemeClr val="tx1"/>
        </a:solidFill>
        <a:latin typeface="굴림" charset="-127"/>
        <a:ea typeface="굴림" charset="-127"/>
        <a:cs typeface="+mn-cs"/>
      </a:defRPr>
    </a:lvl3pPr>
    <a:lvl4pPr marL="1371600" algn="l" rtl="0" fontAlgn="base" latinLnBrk="1">
      <a:spcBef>
        <a:spcPct val="0"/>
      </a:spcBef>
      <a:spcAft>
        <a:spcPct val="0"/>
      </a:spcAft>
      <a:defRPr kumimoji="1" kern="1200">
        <a:solidFill>
          <a:schemeClr val="tx1"/>
        </a:solidFill>
        <a:latin typeface="굴림" charset="-127"/>
        <a:ea typeface="굴림" charset="-127"/>
        <a:cs typeface="+mn-cs"/>
      </a:defRPr>
    </a:lvl4pPr>
    <a:lvl5pPr marL="1828800" algn="l" rtl="0" fontAlgn="base" latinLnBrk="1">
      <a:spcBef>
        <a:spcPct val="0"/>
      </a:spcBef>
      <a:spcAft>
        <a:spcPct val="0"/>
      </a:spcAft>
      <a:defRPr kumimoji="1" kern="1200">
        <a:solidFill>
          <a:schemeClr val="tx1"/>
        </a:solidFill>
        <a:latin typeface="굴림" charset="-127"/>
        <a:ea typeface="굴림" charset="-127"/>
        <a:cs typeface="+mn-cs"/>
      </a:defRPr>
    </a:lvl5pPr>
    <a:lvl6pPr marL="2286000" algn="l" defTabSz="914400" rtl="0" eaLnBrk="1" latinLnBrk="1" hangingPunct="1">
      <a:defRPr kumimoji="1" kern="1200">
        <a:solidFill>
          <a:schemeClr val="tx1"/>
        </a:solidFill>
        <a:latin typeface="굴림" charset="-127"/>
        <a:ea typeface="굴림" charset="-127"/>
        <a:cs typeface="+mn-cs"/>
      </a:defRPr>
    </a:lvl6pPr>
    <a:lvl7pPr marL="2743200" algn="l" defTabSz="914400" rtl="0" eaLnBrk="1" latinLnBrk="1" hangingPunct="1">
      <a:defRPr kumimoji="1" kern="1200">
        <a:solidFill>
          <a:schemeClr val="tx1"/>
        </a:solidFill>
        <a:latin typeface="굴림" charset="-127"/>
        <a:ea typeface="굴림" charset="-127"/>
        <a:cs typeface="+mn-cs"/>
      </a:defRPr>
    </a:lvl7pPr>
    <a:lvl8pPr marL="3200400" algn="l" defTabSz="914400" rtl="0" eaLnBrk="1" latinLnBrk="1" hangingPunct="1">
      <a:defRPr kumimoji="1" kern="1200">
        <a:solidFill>
          <a:schemeClr val="tx1"/>
        </a:solidFill>
        <a:latin typeface="굴림" charset="-127"/>
        <a:ea typeface="굴림" charset="-127"/>
        <a:cs typeface="+mn-cs"/>
      </a:defRPr>
    </a:lvl8pPr>
    <a:lvl9pPr marL="3657600" algn="l" defTabSz="914400" rtl="0" eaLnBrk="1" latinLnBrk="1" hangingPunct="1">
      <a:defRPr kumimoji="1" kern="1200">
        <a:solidFill>
          <a:schemeClr val="tx1"/>
        </a:solidFill>
        <a:latin typeface="굴림" charset="-127"/>
        <a:ea typeface="굴림" charset="-127"/>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17" d="100"/>
          <a:sy n="117" d="100"/>
        </p:scale>
        <p:origin x="-1848" y="-15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685800" y="2130425"/>
            <a:ext cx="7772400" cy="1470025"/>
          </a:xfrm>
        </p:spPr>
        <p:txBody>
          <a:bodyPr/>
          <a:lstStyle/>
          <a:p>
            <a:r>
              <a:rPr lang="ko-KR" altLang="en-US" smtClean="0"/>
              <a:t>마스터 제목 스타일 편집</a:t>
            </a:r>
            <a:endParaRPr lang="ko-KR" altLang="en-US"/>
          </a:p>
        </p:txBody>
      </p:sp>
      <p:sp>
        <p:nvSpPr>
          <p:cNvPr id="3" name="부제목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ko-KR" altLang="en-US" smtClean="0"/>
              <a:t>마스터 부제목 스타일 편집</a:t>
            </a:r>
            <a:endParaRPr lang="ko-KR" altLang="en-US"/>
          </a:p>
        </p:txBody>
      </p:sp>
      <p:sp>
        <p:nvSpPr>
          <p:cNvPr id="4" name="날짜 개체 틀 3"/>
          <p:cNvSpPr>
            <a:spLocks noGrp="1"/>
          </p:cNvSpPr>
          <p:nvPr>
            <p:ph type="dt" sz="half" idx="10"/>
          </p:nvPr>
        </p:nvSpPr>
        <p:spPr/>
        <p:txBody>
          <a:bodyPr/>
          <a:lstStyle>
            <a:lvl1pPr>
              <a:defRPr/>
            </a:lvl1pPr>
          </a:lstStyle>
          <a:p>
            <a:endParaRPr lang="en-US" altLang="ko-KR"/>
          </a:p>
        </p:txBody>
      </p:sp>
      <p:sp>
        <p:nvSpPr>
          <p:cNvPr id="5" name="바닥글 개체 틀 4"/>
          <p:cNvSpPr>
            <a:spLocks noGrp="1"/>
          </p:cNvSpPr>
          <p:nvPr>
            <p:ph type="ftr" sz="quarter" idx="11"/>
          </p:nvPr>
        </p:nvSpPr>
        <p:spPr/>
        <p:txBody>
          <a:bodyPr/>
          <a:lstStyle>
            <a:lvl1pPr>
              <a:defRPr/>
            </a:lvl1pPr>
          </a:lstStyle>
          <a:p>
            <a:endParaRPr lang="en-US" altLang="ko-KR"/>
          </a:p>
        </p:txBody>
      </p:sp>
      <p:sp>
        <p:nvSpPr>
          <p:cNvPr id="6" name="슬라이드 번호 개체 틀 5"/>
          <p:cNvSpPr>
            <a:spLocks noGrp="1"/>
          </p:cNvSpPr>
          <p:nvPr>
            <p:ph type="sldNum" sz="quarter" idx="12"/>
          </p:nvPr>
        </p:nvSpPr>
        <p:spPr/>
        <p:txBody>
          <a:bodyPr/>
          <a:lstStyle>
            <a:lvl1pPr>
              <a:defRPr/>
            </a:lvl1pPr>
          </a:lstStyle>
          <a:p>
            <a:fld id="{1B3B7776-9F40-4234-BE40-A06C4A429BEC}" type="slidenum">
              <a:rPr lang="en-US" altLang="ko-KR"/>
              <a:pPr/>
              <a:t>‹#›</a:t>
            </a:fld>
            <a:endParaRPr lang="en-US" altLang="ko-K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lvl1pPr>
              <a:defRPr/>
            </a:lvl1pPr>
          </a:lstStyle>
          <a:p>
            <a:endParaRPr lang="en-US" altLang="ko-KR"/>
          </a:p>
        </p:txBody>
      </p:sp>
      <p:sp>
        <p:nvSpPr>
          <p:cNvPr id="5" name="바닥글 개체 틀 4"/>
          <p:cNvSpPr>
            <a:spLocks noGrp="1"/>
          </p:cNvSpPr>
          <p:nvPr>
            <p:ph type="ftr" sz="quarter" idx="11"/>
          </p:nvPr>
        </p:nvSpPr>
        <p:spPr/>
        <p:txBody>
          <a:bodyPr/>
          <a:lstStyle>
            <a:lvl1pPr>
              <a:defRPr/>
            </a:lvl1pPr>
          </a:lstStyle>
          <a:p>
            <a:endParaRPr lang="en-US" altLang="ko-KR"/>
          </a:p>
        </p:txBody>
      </p:sp>
      <p:sp>
        <p:nvSpPr>
          <p:cNvPr id="6" name="슬라이드 번호 개체 틀 5"/>
          <p:cNvSpPr>
            <a:spLocks noGrp="1"/>
          </p:cNvSpPr>
          <p:nvPr>
            <p:ph type="sldNum" sz="quarter" idx="12"/>
          </p:nvPr>
        </p:nvSpPr>
        <p:spPr/>
        <p:txBody>
          <a:bodyPr/>
          <a:lstStyle>
            <a:lvl1pPr>
              <a:defRPr/>
            </a:lvl1pPr>
          </a:lstStyle>
          <a:p>
            <a:fld id="{36B438BF-074B-4BD5-8007-4FA13F77AA9E}" type="slidenum">
              <a:rPr lang="en-US" altLang="ko-KR"/>
              <a:pPr/>
              <a:t>‹#›</a:t>
            </a:fld>
            <a:endParaRPr lang="en-US" altLang="ko-K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6629400" y="274638"/>
            <a:ext cx="2057400" cy="5851525"/>
          </a:xfrm>
        </p:spPr>
        <p:txBody>
          <a:bodyPr vert="eaVert"/>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a:xfrm>
            <a:off x="457200" y="274638"/>
            <a:ext cx="6019800" cy="5851525"/>
          </a:xfrm>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lvl1pPr>
              <a:defRPr/>
            </a:lvl1pPr>
          </a:lstStyle>
          <a:p>
            <a:endParaRPr lang="en-US" altLang="ko-KR"/>
          </a:p>
        </p:txBody>
      </p:sp>
      <p:sp>
        <p:nvSpPr>
          <p:cNvPr id="5" name="바닥글 개체 틀 4"/>
          <p:cNvSpPr>
            <a:spLocks noGrp="1"/>
          </p:cNvSpPr>
          <p:nvPr>
            <p:ph type="ftr" sz="quarter" idx="11"/>
          </p:nvPr>
        </p:nvSpPr>
        <p:spPr/>
        <p:txBody>
          <a:bodyPr/>
          <a:lstStyle>
            <a:lvl1pPr>
              <a:defRPr/>
            </a:lvl1pPr>
          </a:lstStyle>
          <a:p>
            <a:endParaRPr lang="en-US" altLang="ko-KR"/>
          </a:p>
        </p:txBody>
      </p:sp>
      <p:sp>
        <p:nvSpPr>
          <p:cNvPr id="6" name="슬라이드 번호 개체 틀 5"/>
          <p:cNvSpPr>
            <a:spLocks noGrp="1"/>
          </p:cNvSpPr>
          <p:nvPr>
            <p:ph type="sldNum" sz="quarter" idx="12"/>
          </p:nvPr>
        </p:nvSpPr>
        <p:spPr/>
        <p:txBody>
          <a:bodyPr/>
          <a:lstStyle>
            <a:lvl1pPr>
              <a:defRPr/>
            </a:lvl1pPr>
          </a:lstStyle>
          <a:p>
            <a:fld id="{4876DA8B-52D3-44A9-BD9D-B17AA788FB36}" type="slidenum">
              <a:rPr lang="en-US" altLang="ko-KR"/>
              <a:pPr/>
              <a:t>‹#›</a:t>
            </a:fld>
            <a:endParaRPr lang="en-US" altLang="ko-K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idx="1"/>
          </p:nvPr>
        </p:nvSpPr>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lvl1pPr>
              <a:defRPr/>
            </a:lvl1pPr>
          </a:lstStyle>
          <a:p>
            <a:endParaRPr lang="en-US" altLang="ko-KR"/>
          </a:p>
        </p:txBody>
      </p:sp>
      <p:sp>
        <p:nvSpPr>
          <p:cNvPr id="5" name="바닥글 개체 틀 4"/>
          <p:cNvSpPr>
            <a:spLocks noGrp="1"/>
          </p:cNvSpPr>
          <p:nvPr>
            <p:ph type="ftr" sz="quarter" idx="11"/>
          </p:nvPr>
        </p:nvSpPr>
        <p:spPr/>
        <p:txBody>
          <a:bodyPr/>
          <a:lstStyle>
            <a:lvl1pPr>
              <a:defRPr/>
            </a:lvl1pPr>
          </a:lstStyle>
          <a:p>
            <a:endParaRPr lang="en-US" altLang="ko-KR"/>
          </a:p>
        </p:txBody>
      </p:sp>
      <p:sp>
        <p:nvSpPr>
          <p:cNvPr id="6" name="슬라이드 번호 개체 틀 5"/>
          <p:cNvSpPr>
            <a:spLocks noGrp="1"/>
          </p:cNvSpPr>
          <p:nvPr>
            <p:ph type="sldNum" sz="quarter" idx="12"/>
          </p:nvPr>
        </p:nvSpPr>
        <p:spPr/>
        <p:txBody>
          <a:bodyPr/>
          <a:lstStyle>
            <a:lvl1pPr>
              <a:defRPr/>
            </a:lvl1pPr>
          </a:lstStyle>
          <a:p>
            <a:fld id="{AC4B9D4D-5833-475A-AC01-DFCAA5B0193B}" type="slidenum">
              <a:rPr lang="en-US" altLang="ko-KR"/>
              <a:pPr/>
              <a:t>‹#›</a:t>
            </a:fld>
            <a:endParaRPr lang="en-US" altLang="ko-K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722313" y="4406900"/>
            <a:ext cx="7772400" cy="1362075"/>
          </a:xfrm>
        </p:spPr>
        <p:txBody>
          <a:bodyPr anchor="t"/>
          <a:lstStyle>
            <a:lvl1pPr algn="l">
              <a:defRPr sz="4000" b="1" cap="all"/>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ko-KR" altLang="en-US" smtClean="0"/>
              <a:t>마스터 텍스트 스타일을 편집합니다</a:t>
            </a:r>
          </a:p>
        </p:txBody>
      </p:sp>
      <p:sp>
        <p:nvSpPr>
          <p:cNvPr id="4" name="날짜 개체 틀 3"/>
          <p:cNvSpPr>
            <a:spLocks noGrp="1"/>
          </p:cNvSpPr>
          <p:nvPr>
            <p:ph type="dt" sz="half" idx="10"/>
          </p:nvPr>
        </p:nvSpPr>
        <p:spPr/>
        <p:txBody>
          <a:bodyPr/>
          <a:lstStyle>
            <a:lvl1pPr>
              <a:defRPr/>
            </a:lvl1pPr>
          </a:lstStyle>
          <a:p>
            <a:endParaRPr lang="en-US" altLang="ko-KR"/>
          </a:p>
        </p:txBody>
      </p:sp>
      <p:sp>
        <p:nvSpPr>
          <p:cNvPr id="5" name="바닥글 개체 틀 4"/>
          <p:cNvSpPr>
            <a:spLocks noGrp="1"/>
          </p:cNvSpPr>
          <p:nvPr>
            <p:ph type="ftr" sz="quarter" idx="11"/>
          </p:nvPr>
        </p:nvSpPr>
        <p:spPr/>
        <p:txBody>
          <a:bodyPr/>
          <a:lstStyle>
            <a:lvl1pPr>
              <a:defRPr/>
            </a:lvl1pPr>
          </a:lstStyle>
          <a:p>
            <a:endParaRPr lang="en-US" altLang="ko-KR"/>
          </a:p>
        </p:txBody>
      </p:sp>
      <p:sp>
        <p:nvSpPr>
          <p:cNvPr id="6" name="슬라이드 번호 개체 틀 5"/>
          <p:cNvSpPr>
            <a:spLocks noGrp="1"/>
          </p:cNvSpPr>
          <p:nvPr>
            <p:ph type="sldNum" sz="quarter" idx="12"/>
          </p:nvPr>
        </p:nvSpPr>
        <p:spPr/>
        <p:txBody>
          <a:bodyPr/>
          <a:lstStyle>
            <a:lvl1pPr>
              <a:defRPr/>
            </a:lvl1pPr>
          </a:lstStyle>
          <a:p>
            <a:fld id="{EC7C7AFE-8DA7-4DF7-989E-E5C3CD6F65D0}" type="slidenum">
              <a:rPr lang="en-US" altLang="ko-KR"/>
              <a:pPr/>
              <a:t>‹#›</a:t>
            </a:fld>
            <a:endParaRPr lang="en-US" altLang="ko-K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내용 개체 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날짜 개체 틀 4"/>
          <p:cNvSpPr>
            <a:spLocks noGrp="1"/>
          </p:cNvSpPr>
          <p:nvPr>
            <p:ph type="dt" sz="half" idx="10"/>
          </p:nvPr>
        </p:nvSpPr>
        <p:spPr/>
        <p:txBody>
          <a:bodyPr/>
          <a:lstStyle>
            <a:lvl1pPr>
              <a:defRPr/>
            </a:lvl1pPr>
          </a:lstStyle>
          <a:p>
            <a:endParaRPr lang="en-US" altLang="ko-KR"/>
          </a:p>
        </p:txBody>
      </p:sp>
      <p:sp>
        <p:nvSpPr>
          <p:cNvPr id="6" name="바닥글 개체 틀 5"/>
          <p:cNvSpPr>
            <a:spLocks noGrp="1"/>
          </p:cNvSpPr>
          <p:nvPr>
            <p:ph type="ftr" sz="quarter" idx="11"/>
          </p:nvPr>
        </p:nvSpPr>
        <p:spPr/>
        <p:txBody>
          <a:bodyPr/>
          <a:lstStyle>
            <a:lvl1pPr>
              <a:defRPr/>
            </a:lvl1pPr>
          </a:lstStyle>
          <a:p>
            <a:endParaRPr lang="en-US" altLang="ko-KR"/>
          </a:p>
        </p:txBody>
      </p:sp>
      <p:sp>
        <p:nvSpPr>
          <p:cNvPr id="7" name="슬라이드 번호 개체 틀 6"/>
          <p:cNvSpPr>
            <a:spLocks noGrp="1"/>
          </p:cNvSpPr>
          <p:nvPr>
            <p:ph type="sldNum" sz="quarter" idx="12"/>
          </p:nvPr>
        </p:nvSpPr>
        <p:spPr/>
        <p:txBody>
          <a:bodyPr/>
          <a:lstStyle>
            <a:lvl1pPr>
              <a:defRPr/>
            </a:lvl1pPr>
          </a:lstStyle>
          <a:p>
            <a:fld id="{720C8D59-4381-454A-AD43-ADD26D74EDE9}" type="slidenum">
              <a:rPr lang="en-US" altLang="ko-KR"/>
              <a:pPr/>
              <a:t>‹#›</a:t>
            </a:fld>
            <a:endParaRPr lang="en-US" altLang="ko-K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lvl1pPr>
              <a:defRPr/>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4" name="내용 개체 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텍스트 개체 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6" name="내용 개체 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7" name="날짜 개체 틀 6"/>
          <p:cNvSpPr>
            <a:spLocks noGrp="1"/>
          </p:cNvSpPr>
          <p:nvPr>
            <p:ph type="dt" sz="half" idx="10"/>
          </p:nvPr>
        </p:nvSpPr>
        <p:spPr/>
        <p:txBody>
          <a:bodyPr/>
          <a:lstStyle>
            <a:lvl1pPr>
              <a:defRPr/>
            </a:lvl1pPr>
          </a:lstStyle>
          <a:p>
            <a:endParaRPr lang="en-US" altLang="ko-KR"/>
          </a:p>
        </p:txBody>
      </p:sp>
      <p:sp>
        <p:nvSpPr>
          <p:cNvPr id="8" name="바닥글 개체 틀 7"/>
          <p:cNvSpPr>
            <a:spLocks noGrp="1"/>
          </p:cNvSpPr>
          <p:nvPr>
            <p:ph type="ftr" sz="quarter" idx="11"/>
          </p:nvPr>
        </p:nvSpPr>
        <p:spPr/>
        <p:txBody>
          <a:bodyPr/>
          <a:lstStyle>
            <a:lvl1pPr>
              <a:defRPr/>
            </a:lvl1pPr>
          </a:lstStyle>
          <a:p>
            <a:endParaRPr lang="en-US" altLang="ko-KR"/>
          </a:p>
        </p:txBody>
      </p:sp>
      <p:sp>
        <p:nvSpPr>
          <p:cNvPr id="9" name="슬라이드 번호 개체 틀 8"/>
          <p:cNvSpPr>
            <a:spLocks noGrp="1"/>
          </p:cNvSpPr>
          <p:nvPr>
            <p:ph type="sldNum" sz="quarter" idx="12"/>
          </p:nvPr>
        </p:nvSpPr>
        <p:spPr/>
        <p:txBody>
          <a:bodyPr/>
          <a:lstStyle>
            <a:lvl1pPr>
              <a:defRPr/>
            </a:lvl1pPr>
          </a:lstStyle>
          <a:p>
            <a:fld id="{01870A78-1707-4900-ACCD-5BA04901C50A}" type="slidenum">
              <a:rPr lang="en-US" altLang="ko-KR"/>
              <a:pPr/>
              <a:t>‹#›</a:t>
            </a:fld>
            <a:endParaRPr lang="en-US" altLang="ko-K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날짜 개체 틀 2"/>
          <p:cNvSpPr>
            <a:spLocks noGrp="1"/>
          </p:cNvSpPr>
          <p:nvPr>
            <p:ph type="dt" sz="half" idx="10"/>
          </p:nvPr>
        </p:nvSpPr>
        <p:spPr/>
        <p:txBody>
          <a:bodyPr/>
          <a:lstStyle>
            <a:lvl1pPr>
              <a:defRPr/>
            </a:lvl1pPr>
          </a:lstStyle>
          <a:p>
            <a:endParaRPr lang="en-US" altLang="ko-KR"/>
          </a:p>
        </p:txBody>
      </p:sp>
      <p:sp>
        <p:nvSpPr>
          <p:cNvPr id="4" name="바닥글 개체 틀 3"/>
          <p:cNvSpPr>
            <a:spLocks noGrp="1"/>
          </p:cNvSpPr>
          <p:nvPr>
            <p:ph type="ftr" sz="quarter" idx="11"/>
          </p:nvPr>
        </p:nvSpPr>
        <p:spPr/>
        <p:txBody>
          <a:bodyPr/>
          <a:lstStyle>
            <a:lvl1pPr>
              <a:defRPr/>
            </a:lvl1pPr>
          </a:lstStyle>
          <a:p>
            <a:endParaRPr lang="en-US" altLang="ko-KR"/>
          </a:p>
        </p:txBody>
      </p:sp>
      <p:sp>
        <p:nvSpPr>
          <p:cNvPr id="5" name="슬라이드 번호 개체 틀 4"/>
          <p:cNvSpPr>
            <a:spLocks noGrp="1"/>
          </p:cNvSpPr>
          <p:nvPr>
            <p:ph type="sldNum" sz="quarter" idx="12"/>
          </p:nvPr>
        </p:nvSpPr>
        <p:spPr/>
        <p:txBody>
          <a:bodyPr/>
          <a:lstStyle>
            <a:lvl1pPr>
              <a:defRPr/>
            </a:lvl1pPr>
          </a:lstStyle>
          <a:p>
            <a:fld id="{D5CD9C6E-5B72-4005-964E-38110A88C177}" type="slidenum">
              <a:rPr lang="en-US" altLang="ko-KR"/>
              <a:pPr/>
              <a:t>‹#›</a:t>
            </a:fld>
            <a:endParaRPr lang="en-US" altLang="ko-K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p:cNvSpPr>
            <a:spLocks noGrp="1"/>
          </p:cNvSpPr>
          <p:nvPr>
            <p:ph type="dt" sz="half" idx="10"/>
          </p:nvPr>
        </p:nvSpPr>
        <p:spPr/>
        <p:txBody>
          <a:bodyPr/>
          <a:lstStyle>
            <a:lvl1pPr>
              <a:defRPr/>
            </a:lvl1pPr>
          </a:lstStyle>
          <a:p>
            <a:endParaRPr lang="en-US" altLang="ko-KR"/>
          </a:p>
        </p:txBody>
      </p:sp>
      <p:sp>
        <p:nvSpPr>
          <p:cNvPr id="3" name="바닥글 개체 틀 2"/>
          <p:cNvSpPr>
            <a:spLocks noGrp="1"/>
          </p:cNvSpPr>
          <p:nvPr>
            <p:ph type="ftr" sz="quarter" idx="11"/>
          </p:nvPr>
        </p:nvSpPr>
        <p:spPr/>
        <p:txBody>
          <a:bodyPr/>
          <a:lstStyle>
            <a:lvl1pPr>
              <a:defRPr/>
            </a:lvl1pPr>
          </a:lstStyle>
          <a:p>
            <a:endParaRPr lang="en-US" altLang="ko-KR"/>
          </a:p>
        </p:txBody>
      </p:sp>
      <p:sp>
        <p:nvSpPr>
          <p:cNvPr id="4" name="슬라이드 번호 개체 틀 3"/>
          <p:cNvSpPr>
            <a:spLocks noGrp="1"/>
          </p:cNvSpPr>
          <p:nvPr>
            <p:ph type="sldNum" sz="quarter" idx="12"/>
          </p:nvPr>
        </p:nvSpPr>
        <p:spPr/>
        <p:txBody>
          <a:bodyPr/>
          <a:lstStyle>
            <a:lvl1pPr>
              <a:defRPr/>
            </a:lvl1pPr>
          </a:lstStyle>
          <a:p>
            <a:fld id="{50452552-C0F3-449E-A773-3B0F021CC2A4}" type="slidenum">
              <a:rPr lang="en-US" altLang="ko-KR"/>
              <a:pPr/>
              <a:t>‹#›</a:t>
            </a:fld>
            <a:endParaRPr lang="en-US" altLang="ko-K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457200" y="273050"/>
            <a:ext cx="3008313" cy="1162050"/>
          </a:xfrm>
        </p:spPr>
        <p:txBody>
          <a:bodyPr anchor="b"/>
          <a:lstStyle>
            <a:lvl1pPr algn="l">
              <a:defRPr sz="2000" b="1"/>
            </a:lvl1pPr>
          </a:lstStyle>
          <a:p>
            <a:r>
              <a:rPr lang="ko-KR" altLang="en-US" smtClean="0"/>
              <a:t>마스터 제목 스타일 편집</a:t>
            </a:r>
            <a:endParaRPr lang="ko-KR" altLang="en-US"/>
          </a:p>
        </p:txBody>
      </p:sp>
      <p:sp>
        <p:nvSpPr>
          <p:cNvPr id="3" name="내용 개체 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텍스트 개체 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날짜 개체 틀 4"/>
          <p:cNvSpPr>
            <a:spLocks noGrp="1"/>
          </p:cNvSpPr>
          <p:nvPr>
            <p:ph type="dt" sz="half" idx="10"/>
          </p:nvPr>
        </p:nvSpPr>
        <p:spPr/>
        <p:txBody>
          <a:bodyPr/>
          <a:lstStyle>
            <a:lvl1pPr>
              <a:defRPr/>
            </a:lvl1pPr>
          </a:lstStyle>
          <a:p>
            <a:endParaRPr lang="en-US" altLang="ko-KR"/>
          </a:p>
        </p:txBody>
      </p:sp>
      <p:sp>
        <p:nvSpPr>
          <p:cNvPr id="6" name="바닥글 개체 틀 5"/>
          <p:cNvSpPr>
            <a:spLocks noGrp="1"/>
          </p:cNvSpPr>
          <p:nvPr>
            <p:ph type="ftr" sz="quarter" idx="11"/>
          </p:nvPr>
        </p:nvSpPr>
        <p:spPr/>
        <p:txBody>
          <a:bodyPr/>
          <a:lstStyle>
            <a:lvl1pPr>
              <a:defRPr/>
            </a:lvl1pPr>
          </a:lstStyle>
          <a:p>
            <a:endParaRPr lang="en-US" altLang="ko-KR"/>
          </a:p>
        </p:txBody>
      </p:sp>
      <p:sp>
        <p:nvSpPr>
          <p:cNvPr id="7" name="슬라이드 번호 개체 틀 6"/>
          <p:cNvSpPr>
            <a:spLocks noGrp="1"/>
          </p:cNvSpPr>
          <p:nvPr>
            <p:ph type="sldNum" sz="quarter" idx="12"/>
          </p:nvPr>
        </p:nvSpPr>
        <p:spPr/>
        <p:txBody>
          <a:bodyPr/>
          <a:lstStyle>
            <a:lvl1pPr>
              <a:defRPr/>
            </a:lvl1pPr>
          </a:lstStyle>
          <a:p>
            <a:fld id="{ACFE944D-F82C-4D37-B4D2-F0AD9C4C59E5}" type="slidenum">
              <a:rPr lang="en-US" altLang="ko-KR"/>
              <a:pPr/>
              <a:t>‹#›</a:t>
            </a:fld>
            <a:endParaRPr lang="en-US" altLang="ko-K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1792288" y="4800600"/>
            <a:ext cx="5486400" cy="566738"/>
          </a:xfrm>
        </p:spPr>
        <p:txBody>
          <a:bodyPr anchor="b"/>
          <a:lstStyle>
            <a:lvl1pPr algn="l">
              <a:defRPr sz="2000" b="1"/>
            </a:lvl1pPr>
          </a:lstStyle>
          <a:p>
            <a:r>
              <a:rPr lang="ko-KR" altLang="en-US" smtClean="0"/>
              <a:t>마스터 제목 스타일 편집</a:t>
            </a:r>
            <a:endParaRPr lang="ko-KR" altLang="en-US"/>
          </a:p>
        </p:txBody>
      </p:sp>
      <p:sp>
        <p:nvSpPr>
          <p:cNvPr id="3" name="그림 개체 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ko-KR" altLang="en-US"/>
          </a:p>
        </p:txBody>
      </p:sp>
      <p:sp>
        <p:nvSpPr>
          <p:cNvPr id="4" name="텍스트 개체 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날짜 개체 틀 4"/>
          <p:cNvSpPr>
            <a:spLocks noGrp="1"/>
          </p:cNvSpPr>
          <p:nvPr>
            <p:ph type="dt" sz="half" idx="10"/>
          </p:nvPr>
        </p:nvSpPr>
        <p:spPr/>
        <p:txBody>
          <a:bodyPr/>
          <a:lstStyle>
            <a:lvl1pPr>
              <a:defRPr/>
            </a:lvl1pPr>
          </a:lstStyle>
          <a:p>
            <a:endParaRPr lang="en-US" altLang="ko-KR"/>
          </a:p>
        </p:txBody>
      </p:sp>
      <p:sp>
        <p:nvSpPr>
          <p:cNvPr id="6" name="바닥글 개체 틀 5"/>
          <p:cNvSpPr>
            <a:spLocks noGrp="1"/>
          </p:cNvSpPr>
          <p:nvPr>
            <p:ph type="ftr" sz="quarter" idx="11"/>
          </p:nvPr>
        </p:nvSpPr>
        <p:spPr/>
        <p:txBody>
          <a:bodyPr/>
          <a:lstStyle>
            <a:lvl1pPr>
              <a:defRPr/>
            </a:lvl1pPr>
          </a:lstStyle>
          <a:p>
            <a:endParaRPr lang="en-US" altLang="ko-KR"/>
          </a:p>
        </p:txBody>
      </p:sp>
      <p:sp>
        <p:nvSpPr>
          <p:cNvPr id="7" name="슬라이드 번호 개체 틀 6"/>
          <p:cNvSpPr>
            <a:spLocks noGrp="1"/>
          </p:cNvSpPr>
          <p:nvPr>
            <p:ph type="sldNum" sz="quarter" idx="12"/>
          </p:nvPr>
        </p:nvSpPr>
        <p:spPr/>
        <p:txBody>
          <a:bodyPr/>
          <a:lstStyle>
            <a:lvl1pPr>
              <a:defRPr/>
            </a:lvl1pPr>
          </a:lstStyle>
          <a:p>
            <a:fld id="{4AB547E8-4F97-4889-8778-978697A788CE}" type="slidenum">
              <a:rPr lang="en-US" altLang="ko-KR"/>
              <a:pPr/>
              <a:t>‹#›</a:t>
            </a:fld>
            <a:endParaRPr lang="en-US" altLang="ko-K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ko-KR" altLang="en-US" smtClean="0"/>
              <a:t>마스터 제목 스타일 편집</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ltLang="ko-K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ltLang="ko-K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D1FE5468-0BE0-499F-A083-BA5352E18F63}" type="slidenum">
              <a:rPr lang="en-US" altLang="ko-KR"/>
              <a:pPr/>
              <a:t>‹#›</a:t>
            </a:fld>
            <a:endParaRPr lang="en-US" altLang="ko-K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latinLnBrk="1">
        <a:spcBef>
          <a:spcPct val="0"/>
        </a:spcBef>
        <a:spcAft>
          <a:spcPct val="0"/>
        </a:spcAft>
        <a:defRPr kumimoji="1" sz="4400">
          <a:solidFill>
            <a:schemeClr val="tx2"/>
          </a:solidFill>
          <a:latin typeface="+mj-lt"/>
          <a:ea typeface="+mj-ea"/>
          <a:cs typeface="+mj-cs"/>
        </a:defRPr>
      </a:lvl1pPr>
      <a:lvl2pPr algn="ctr" rtl="0" fontAlgn="base" latinLnBrk="1">
        <a:spcBef>
          <a:spcPct val="0"/>
        </a:spcBef>
        <a:spcAft>
          <a:spcPct val="0"/>
        </a:spcAft>
        <a:defRPr kumimoji="1" sz="4400">
          <a:solidFill>
            <a:schemeClr val="tx2"/>
          </a:solidFill>
          <a:latin typeface="굴림" charset="-127"/>
          <a:ea typeface="굴림" charset="-127"/>
        </a:defRPr>
      </a:lvl2pPr>
      <a:lvl3pPr algn="ctr" rtl="0" fontAlgn="base" latinLnBrk="1">
        <a:spcBef>
          <a:spcPct val="0"/>
        </a:spcBef>
        <a:spcAft>
          <a:spcPct val="0"/>
        </a:spcAft>
        <a:defRPr kumimoji="1" sz="4400">
          <a:solidFill>
            <a:schemeClr val="tx2"/>
          </a:solidFill>
          <a:latin typeface="굴림" charset="-127"/>
          <a:ea typeface="굴림" charset="-127"/>
        </a:defRPr>
      </a:lvl3pPr>
      <a:lvl4pPr algn="ctr" rtl="0" fontAlgn="base" latinLnBrk="1">
        <a:spcBef>
          <a:spcPct val="0"/>
        </a:spcBef>
        <a:spcAft>
          <a:spcPct val="0"/>
        </a:spcAft>
        <a:defRPr kumimoji="1" sz="4400">
          <a:solidFill>
            <a:schemeClr val="tx2"/>
          </a:solidFill>
          <a:latin typeface="굴림" charset="-127"/>
          <a:ea typeface="굴림" charset="-127"/>
        </a:defRPr>
      </a:lvl4pPr>
      <a:lvl5pPr algn="ctr" rtl="0" fontAlgn="base" latinLnBrk="1">
        <a:spcBef>
          <a:spcPct val="0"/>
        </a:spcBef>
        <a:spcAft>
          <a:spcPct val="0"/>
        </a:spcAft>
        <a:defRPr kumimoji="1" sz="4400">
          <a:solidFill>
            <a:schemeClr val="tx2"/>
          </a:solidFill>
          <a:latin typeface="굴림" charset="-127"/>
          <a:ea typeface="굴림" charset="-127"/>
        </a:defRPr>
      </a:lvl5pPr>
      <a:lvl6pPr marL="457200" algn="ctr" rtl="0" fontAlgn="base" latinLnBrk="1">
        <a:spcBef>
          <a:spcPct val="0"/>
        </a:spcBef>
        <a:spcAft>
          <a:spcPct val="0"/>
        </a:spcAft>
        <a:defRPr kumimoji="1" sz="4400">
          <a:solidFill>
            <a:schemeClr val="tx2"/>
          </a:solidFill>
          <a:latin typeface="굴림" charset="-127"/>
          <a:ea typeface="굴림" charset="-127"/>
        </a:defRPr>
      </a:lvl6pPr>
      <a:lvl7pPr marL="914400" algn="ctr" rtl="0" fontAlgn="base" latinLnBrk="1">
        <a:spcBef>
          <a:spcPct val="0"/>
        </a:spcBef>
        <a:spcAft>
          <a:spcPct val="0"/>
        </a:spcAft>
        <a:defRPr kumimoji="1" sz="4400">
          <a:solidFill>
            <a:schemeClr val="tx2"/>
          </a:solidFill>
          <a:latin typeface="굴림" charset="-127"/>
          <a:ea typeface="굴림" charset="-127"/>
        </a:defRPr>
      </a:lvl7pPr>
      <a:lvl8pPr marL="1371600" algn="ctr" rtl="0" fontAlgn="base" latinLnBrk="1">
        <a:spcBef>
          <a:spcPct val="0"/>
        </a:spcBef>
        <a:spcAft>
          <a:spcPct val="0"/>
        </a:spcAft>
        <a:defRPr kumimoji="1" sz="4400">
          <a:solidFill>
            <a:schemeClr val="tx2"/>
          </a:solidFill>
          <a:latin typeface="굴림" charset="-127"/>
          <a:ea typeface="굴림" charset="-127"/>
        </a:defRPr>
      </a:lvl8pPr>
      <a:lvl9pPr marL="1828800" algn="ctr" rtl="0" fontAlgn="base" latinLnBrk="1">
        <a:spcBef>
          <a:spcPct val="0"/>
        </a:spcBef>
        <a:spcAft>
          <a:spcPct val="0"/>
        </a:spcAft>
        <a:defRPr kumimoji="1" sz="4400">
          <a:solidFill>
            <a:schemeClr val="tx2"/>
          </a:solidFill>
          <a:latin typeface="굴림" charset="-127"/>
          <a:ea typeface="굴림" charset="-127"/>
        </a:defRPr>
      </a:lvl9pPr>
    </p:titleStyle>
    <p:bodyStyle>
      <a:lvl1pPr marL="342900" indent="-342900" algn="l" rtl="0" fontAlgn="base" latinLnBrk="1">
        <a:spcBef>
          <a:spcPct val="20000"/>
        </a:spcBef>
        <a:spcAft>
          <a:spcPct val="0"/>
        </a:spcAft>
        <a:buChar char="•"/>
        <a:defRPr kumimoji="1" sz="3200">
          <a:solidFill>
            <a:schemeClr val="tx1"/>
          </a:solidFill>
          <a:latin typeface="+mn-lt"/>
          <a:ea typeface="+mn-ea"/>
          <a:cs typeface="+mn-cs"/>
        </a:defRPr>
      </a:lvl1pPr>
      <a:lvl2pPr marL="742950" indent="-285750" algn="l" rtl="0" fontAlgn="base" latinLnBrk="1">
        <a:spcBef>
          <a:spcPct val="20000"/>
        </a:spcBef>
        <a:spcAft>
          <a:spcPct val="0"/>
        </a:spcAft>
        <a:buChar char="–"/>
        <a:defRPr kumimoji="1" sz="2800">
          <a:solidFill>
            <a:schemeClr val="tx1"/>
          </a:solidFill>
          <a:latin typeface="+mn-lt"/>
          <a:ea typeface="+mn-ea"/>
        </a:defRPr>
      </a:lvl2pPr>
      <a:lvl3pPr marL="1143000" indent="-228600" algn="l" rtl="0" fontAlgn="base" latinLnBrk="1">
        <a:spcBef>
          <a:spcPct val="20000"/>
        </a:spcBef>
        <a:spcAft>
          <a:spcPct val="0"/>
        </a:spcAft>
        <a:buChar char="•"/>
        <a:defRPr kumimoji="1" sz="2400">
          <a:solidFill>
            <a:schemeClr val="tx1"/>
          </a:solidFill>
          <a:latin typeface="+mn-lt"/>
          <a:ea typeface="+mn-ea"/>
        </a:defRPr>
      </a:lvl3pPr>
      <a:lvl4pPr marL="1600200" indent="-228600" algn="l" rtl="0" fontAlgn="base" latinLnBrk="1">
        <a:spcBef>
          <a:spcPct val="20000"/>
        </a:spcBef>
        <a:spcAft>
          <a:spcPct val="0"/>
        </a:spcAft>
        <a:buChar char="–"/>
        <a:defRPr kumimoji="1" sz="2000">
          <a:solidFill>
            <a:schemeClr val="tx1"/>
          </a:solidFill>
          <a:latin typeface="+mn-lt"/>
          <a:ea typeface="+mn-ea"/>
        </a:defRPr>
      </a:lvl4pPr>
      <a:lvl5pPr marL="2057400" indent="-228600" algn="l" rtl="0" fontAlgn="base" latinLnBrk="1">
        <a:spcBef>
          <a:spcPct val="20000"/>
        </a:spcBef>
        <a:spcAft>
          <a:spcPct val="0"/>
        </a:spcAft>
        <a:buChar char="»"/>
        <a:defRPr kumimoji="1" sz="2000">
          <a:solidFill>
            <a:schemeClr val="tx1"/>
          </a:solidFill>
          <a:latin typeface="+mn-lt"/>
          <a:ea typeface="+mn-ea"/>
        </a:defRPr>
      </a:lvl5pPr>
      <a:lvl6pPr marL="2514600" indent="-228600" algn="l" rtl="0" fontAlgn="base" latinLnBrk="1">
        <a:spcBef>
          <a:spcPct val="20000"/>
        </a:spcBef>
        <a:spcAft>
          <a:spcPct val="0"/>
        </a:spcAft>
        <a:buChar char="»"/>
        <a:defRPr kumimoji="1" sz="2000">
          <a:solidFill>
            <a:schemeClr val="tx1"/>
          </a:solidFill>
          <a:latin typeface="+mn-lt"/>
          <a:ea typeface="+mn-ea"/>
        </a:defRPr>
      </a:lvl6pPr>
      <a:lvl7pPr marL="2971800" indent="-228600" algn="l" rtl="0" fontAlgn="base" latinLnBrk="1">
        <a:spcBef>
          <a:spcPct val="20000"/>
        </a:spcBef>
        <a:spcAft>
          <a:spcPct val="0"/>
        </a:spcAft>
        <a:buChar char="»"/>
        <a:defRPr kumimoji="1" sz="2000">
          <a:solidFill>
            <a:schemeClr val="tx1"/>
          </a:solidFill>
          <a:latin typeface="+mn-lt"/>
          <a:ea typeface="+mn-ea"/>
        </a:defRPr>
      </a:lvl7pPr>
      <a:lvl8pPr marL="3429000" indent="-228600" algn="l" rtl="0" fontAlgn="base" latinLnBrk="1">
        <a:spcBef>
          <a:spcPct val="20000"/>
        </a:spcBef>
        <a:spcAft>
          <a:spcPct val="0"/>
        </a:spcAft>
        <a:buChar char="»"/>
        <a:defRPr kumimoji="1" sz="2000">
          <a:solidFill>
            <a:schemeClr val="tx1"/>
          </a:solidFill>
          <a:latin typeface="+mn-lt"/>
          <a:ea typeface="+mn-ea"/>
        </a:defRPr>
      </a:lvl8pPr>
      <a:lvl9pPr marL="3886200" indent="-228600" algn="l" rtl="0" fontAlgn="base" latinLnBrk="1">
        <a:spcBef>
          <a:spcPct val="20000"/>
        </a:spcBef>
        <a:spcAft>
          <a:spcPct val="0"/>
        </a:spcAft>
        <a:buChar char="»"/>
        <a:defRPr kumimoji="1" sz="2000">
          <a:solidFill>
            <a:schemeClr val="tx1"/>
          </a:solidFill>
          <a:latin typeface="+mn-lt"/>
          <a:ea typeface="+mn-ea"/>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subTitle" idx="1"/>
          </p:nvPr>
        </p:nvSpPr>
        <p:spPr>
          <a:xfrm>
            <a:off x="1371600" y="3886200"/>
            <a:ext cx="6400800" cy="1752600"/>
          </a:xfrm>
        </p:spPr>
        <p:txBody>
          <a:bodyPr/>
          <a:lstStyle/>
          <a:p>
            <a:pPr eaLnBrk="1" hangingPunct="1">
              <a:lnSpc>
                <a:spcPct val="80000"/>
              </a:lnSpc>
            </a:pPr>
            <a:endParaRPr lang="en-US" altLang="ko-KR" sz="2800" dirty="0" smtClean="0">
              <a:latin typeface="HY울릉도B" pitchFamily="18" charset="-127"/>
              <a:ea typeface="HY울릉도B" pitchFamily="18" charset="-127"/>
            </a:endParaRPr>
          </a:p>
          <a:p>
            <a:pPr eaLnBrk="1" hangingPunct="1">
              <a:lnSpc>
                <a:spcPct val="80000"/>
              </a:lnSpc>
            </a:pPr>
            <a:r>
              <a:rPr lang="ko-KR" altLang="en-US" sz="2800" dirty="0" smtClean="0">
                <a:latin typeface="HY울릉도B" pitchFamily="18" charset="-127"/>
                <a:ea typeface="HY울릉도B" pitchFamily="18" charset="-127"/>
              </a:rPr>
              <a:t>박태균</a:t>
            </a:r>
            <a:endParaRPr lang="en-US" altLang="ko-KR" sz="2800" dirty="0" smtClean="0">
              <a:latin typeface="HY울릉도B" pitchFamily="18" charset="-127"/>
              <a:ea typeface="HY울릉도B" pitchFamily="18" charset="-127"/>
            </a:endParaRPr>
          </a:p>
          <a:p>
            <a:pPr eaLnBrk="1" hangingPunct="1">
              <a:lnSpc>
                <a:spcPct val="80000"/>
              </a:lnSpc>
            </a:pPr>
            <a:endParaRPr lang="ko-KR" altLang="en-US" sz="800" dirty="0" smtClean="0">
              <a:latin typeface="HY울릉도B" pitchFamily="18" charset="-127"/>
              <a:ea typeface="HY울릉도B" pitchFamily="18" charset="-127"/>
            </a:endParaRPr>
          </a:p>
          <a:p>
            <a:pPr eaLnBrk="1" hangingPunct="1">
              <a:lnSpc>
                <a:spcPct val="80000"/>
              </a:lnSpc>
            </a:pPr>
            <a:r>
              <a:rPr lang="ko-KR" altLang="en-US" sz="1800" dirty="0" smtClean="0">
                <a:latin typeface="HY울릉도B" pitchFamily="18" charset="-127"/>
                <a:ea typeface="HY울릉도B" pitchFamily="18" charset="-127"/>
              </a:rPr>
              <a:t>서울대학교 국제대학원 교수</a:t>
            </a:r>
          </a:p>
          <a:p>
            <a:pPr eaLnBrk="1" hangingPunct="1">
              <a:lnSpc>
                <a:spcPct val="80000"/>
              </a:lnSpc>
            </a:pPr>
            <a:r>
              <a:rPr lang="ko-KR" altLang="en-US" sz="1800" dirty="0" smtClean="0">
                <a:latin typeface="HY울릉도B" pitchFamily="18" charset="-127"/>
                <a:ea typeface="HY울릉도B" pitchFamily="18" charset="-127"/>
              </a:rPr>
              <a:t>서울대학교 </a:t>
            </a:r>
            <a:r>
              <a:rPr lang="ko-KR" altLang="en-US" sz="1800" dirty="0" err="1" smtClean="0">
                <a:latin typeface="HY울릉도B" pitchFamily="18" charset="-127"/>
                <a:ea typeface="HY울릉도B" pitchFamily="18" charset="-127"/>
              </a:rPr>
              <a:t>소천한국학센터</a:t>
            </a:r>
            <a:r>
              <a:rPr lang="ko-KR" altLang="en-US" sz="1800" dirty="0" smtClean="0">
                <a:latin typeface="HY울릉도B" pitchFamily="18" charset="-127"/>
                <a:ea typeface="HY울릉도B" pitchFamily="18" charset="-127"/>
              </a:rPr>
              <a:t> 소장</a:t>
            </a:r>
          </a:p>
        </p:txBody>
      </p:sp>
      <p:sp>
        <p:nvSpPr>
          <p:cNvPr id="6" name="Rectangle 2"/>
          <p:cNvSpPr txBox="1">
            <a:spLocks noChangeArrowheads="1"/>
          </p:cNvSpPr>
          <p:nvPr/>
        </p:nvSpPr>
        <p:spPr bwMode="auto">
          <a:xfrm>
            <a:off x="685800" y="2130425"/>
            <a:ext cx="7772400" cy="14700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lgn="ctr"/>
            <a:r>
              <a:rPr lang="ko-KR" altLang="en-US" sz="4000" dirty="0" smtClean="0">
                <a:latin typeface="HY헤드라인M" pitchFamily="18" charset="-127"/>
                <a:ea typeface="HY헤드라인M" pitchFamily="18" charset="-127"/>
              </a:rPr>
              <a:t>베트남전쟁과 한반도</a:t>
            </a:r>
            <a:r>
              <a:rPr kumimoji="1" lang="en-US" altLang="ko-KR" sz="4400" b="0" i="0" u="none" strike="noStrike" kern="0" cap="none" spc="0" normalizeH="0" baseline="0" noProof="0" dirty="0" smtClean="0">
                <a:ln>
                  <a:noFill/>
                </a:ln>
                <a:solidFill>
                  <a:schemeClr val="tx2"/>
                </a:solidFill>
                <a:effectLst/>
                <a:uLnTx/>
                <a:uFillTx/>
                <a:latin typeface="HY헤드라인M" pitchFamily="18" charset="-127"/>
                <a:ea typeface="HY헤드라인M" pitchFamily="18" charset="-127"/>
                <a:cs typeface="+mj-cs"/>
              </a:rPr>
              <a:t/>
            </a:r>
            <a:br>
              <a:rPr kumimoji="1" lang="en-US" altLang="ko-KR" sz="4400" b="0" i="0" u="none" strike="noStrike" kern="0" cap="none" spc="0" normalizeH="0" baseline="0" noProof="0" dirty="0" smtClean="0">
                <a:ln>
                  <a:noFill/>
                </a:ln>
                <a:solidFill>
                  <a:schemeClr val="tx2"/>
                </a:solidFill>
                <a:effectLst/>
                <a:uLnTx/>
                <a:uFillTx/>
                <a:latin typeface="HY헤드라인M" pitchFamily="18" charset="-127"/>
                <a:ea typeface="HY헤드라인M" pitchFamily="18" charset="-127"/>
                <a:cs typeface="+mj-cs"/>
              </a:rPr>
            </a:br>
            <a:r>
              <a:rPr lang="ko-KR" altLang="en-US" sz="3200" kern="0" dirty="0" smtClean="0">
                <a:solidFill>
                  <a:schemeClr val="accent2"/>
                </a:solidFill>
                <a:latin typeface="HY헤드라인M" pitchFamily="18" charset="-127"/>
                <a:ea typeface="HY헤드라인M" pitchFamily="18" charset="-127"/>
                <a:cs typeface="+mj-cs"/>
              </a:rPr>
              <a:t>전쟁특수와 안보에 가려진 진실 </a:t>
            </a:r>
            <a:endParaRPr kumimoji="1" lang="ko-KR" altLang="en-US" sz="3200" b="0" i="0" u="none" strike="noStrike" kern="0" cap="none" spc="0" normalizeH="0" baseline="0" noProof="0" dirty="0" smtClean="0">
              <a:ln>
                <a:noFill/>
              </a:ln>
              <a:solidFill>
                <a:schemeClr val="accent2"/>
              </a:solidFill>
              <a:effectLst/>
              <a:uLnTx/>
              <a:uFillTx/>
              <a:latin typeface="HY헤드라인M" pitchFamily="18" charset="-127"/>
              <a:ea typeface="HY헤드라인M" pitchFamily="18" charset="-127"/>
              <a:cs typeface="+mj-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noFill/>
          <a:ln w="9525">
            <a:noFill/>
            <a:miter lim="800000"/>
            <a:headEnd/>
            <a:tailEnd/>
          </a:ln>
          <a:effectLst/>
        </p:spPr>
        <p:txBody>
          <a:bodyPr vert="horz" wrap="square" lIns="91440" tIns="45720" rIns="91440" bIns="45720" numCol="1" anchor="ctr" anchorCtr="0" compatLnSpc="1">
            <a:prstTxWarp prst="textNoShape">
              <a:avLst/>
            </a:prstTxWarp>
          </a:bodyPr>
          <a:lstStyle/>
          <a:p>
            <a:r>
              <a:rPr lang="ko-KR" altLang="en-US" sz="4000" dirty="0" smtClean="0">
                <a:latin typeface="HY헤드라인M" pitchFamily="18" charset="-127"/>
                <a:ea typeface="HY헤드라인M" pitchFamily="18" charset="-127"/>
              </a:rPr>
              <a:t>베트남 전쟁과 한반도</a:t>
            </a:r>
            <a:endParaRPr lang="ko-KR" altLang="en-US" sz="4000" dirty="0">
              <a:latin typeface="HY헤드라인M" pitchFamily="18" charset="-127"/>
              <a:ea typeface="HY헤드라인M" pitchFamily="18" charset="-127"/>
            </a:endParaRPr>
          </a:p>
        </p:txBody>
      </p:sp>
      <p:sp>
        <p:nvSpPr>
          <p:cNvPr id="3" name="내용 개체 틀 2"/>
          <p:cNvSpPr>
            <a:spLocks noGrp="1"/>
          </p:cNvSpPr>
          <p:nvPr>
            <p:ph idx="1"/>
          </p:nvPr>
        </p:nvSpPr>
        <p:spPr>
          <a:noFill/>
          <a:ln w="9525">
            <a:noFill/>
            <a:miter lim="800000"/>
            <a:headEnd/>
            <a:tailEnd/>
          </a:ln>
          <a:effectLst/>
        </p:spPr>
        <p:txBody>
          <a:bodyPr vert="horz" wrap="square" lIns="91440" tIns="45720" rIns="91440" bIns="45720" numCol="1" anchor="t" anchorCtr="0" compatLnSpc="1">
            <a:prstTxWarp prst="textNoShape">
              <a:avLst/>
            </a:prstTxWarp>
          </a:bodyPr>
          <a:lstStyle/>
          <a:p>
            <a:pPr marL="533400" indent="-533400" algn="just">
              <a:lnSpc>
                <a:spcPct val="110000"/>
              </a:lnSpc>
              <a:buFont typeface="Wingdings" pitchFamily="2" charset="2"/>
              <a:buChar char="ü"/>
            </a:pPr>
            <a:r>
              <a:rPr lang="ko-KR" altLang="en-US" sz="2800" dirty="0" smtClean="0">
                <a:latin typeface="맑은 고딕" pitchFamily="50" charset="-127"/>
                <a:ea typeface="맑은 고딕" pitchFamily="50" charset="-127"/>
              </a:rPr>
              <a:t>가장 많이 논의되는 부분</a:t>
            </a:r>
            <a:r>
              <a:rPr lang="en-US" altLang="ko-KR" sz="2800" dirty="0" smtClean="0">
                <a:latin typeface="맑은 고딕" pitchFamily="50" charset="-127"/>
                <a:ea typeface="맑은 고딕" pitchFamily="50" charset="-127"/>
              </a:rPr>
              <a:t>: </a:t>
            </a:r>
            <a:r>
              <a:rPr lang="ko-KR" altLang="en-US" sz="2800" dirty="0" smtClean="0">
                <a:latin typeface="맑은 고딕" pitchFamily="50" charset="-127"/>
                <a:ea typeface="맑은 고딕" pitchFamily="50" charset="-127"/>
              </a:rPr>
              <a:t>경제적 영향</a:t>
            </a:r>
            <a:endParaRPr lang="en-US" altLang="ko-KR" sz="2800" dirty="0" smtClean="0">
              <a:latin typeface="맑은 고딕" pitchFamily="50" charset="-127"/>
              <a:ea typeface="맑은 고딕" pitchFamily="50" charset="-127"/>
            </a:endParaRPr>
          </a:p>
          <a:p>
            <a:pPr marL="533400" indent="-533400" algn="just">
              <a:lnSpc>
                <a:spcPct val="110000"/>
              </a:lnSpc>
              <a:buFont typeface="Wingdings" pitchFamily="2" charset="2"/>
              <a:buChar char="ü"/>
            </a:pPr>
            <a:r>
              <a:rPr lang="ko-KR" altLang="en-US" sz="2800" dirty="0" smtClean="0">
                <a:latin typeface="맑은 고딕" pitchFamily="50" charset="-127"/>
                <a:ea typeface="맑은 고딕" pitchFamily="50" charset="-127"/>
              </a:rPr>
              <a:t>한국</a:t>
            </a:r>
            <a:r>
              <a:rPr lang="en-US" altLang="ko-KR" sz="2800" dirty="0" smtClean="0">
                <a:latin typeface="맑은 고딕" pitchFamily="50" charset="-127"/>
                <a:ea typeface="맑은 고딕" pitchFamily="50" charset="-127"/>
              </a:rPr>
              <a:t>: 10</a:t>
            </a:r>
            <a:r>
              <a:rPr lang="ko-KR" altLang="en-US" sz="2800" dirty="0" smtClean="0">
                <a:latin typeface="맑은 고딕" pitchFamily="50" charset="-127"/>
                <a:ea typeface="맑은 고딕" pitchFamily="50" charset="-127"/>
              </a:rPr>
              <a:t>억 </a:t>
            </a:r>
            <a:r>
              <a:rPr lang="en-US" altLang="ko-KR" sz="2800" dirty="0" smtClean="0">
                <a:latin typeface="맑은 고딕" pitchFamily="50" charset="-127"/>
                <a:ea typeface="맑은 고딕" pitchFamily="50" charset="-127"/>
              </a:rPr>
              <a:t>3,600</a:t>
            </a:r>
            <a:r>
              <a:rPr lang="ko-KR" altLang="en-US" sz="2800" dirty="0" smtClean="0">
                <a:latin typeface="맑은 고딕" pitchFamily="50" charset="-127"/>
                <a:ea typeface="맑은 고딕" pitchFamily="50" charset="-127"/>
              </a:rPr>
              <a:t>만 달러</a:t>
            </a:r>
            <a:r>
              <a:rPr lang="en-US" altLang="ko-KR" sz="2400" dirty="0" smtClean="0">
                <a:latin typeface="맑은 고딕" pitchFamily="50" charset="-127"/>
                <a:ea typeface="맑은 고딕" pitchFamily="50" charset="-127"/>
              </a:rPr>
              <a:t>(</a:t>
            </a:r>
            <a:r>
              <a:rPr lang="ko-KR" altLang="en-US" sz="2400" dirty="0" smtClean="0">
                <a:latin typeface="맑은 고딕" pitchFamily="50" charset="-127"/>
                <a:ea typeface="맑은 고딕" pitchFamily="50" charset="-127"/>
              </a:rPr>
              <a:t>무역수입 </a:t>
            </a:r>
            <a:r>
              <a:rPr lang="en-US" altLang="ko-KR" sz="2400" dirty="0" smtClean="0">
                <a:latin typeface="맑은 고딕" pitchFamily="50" charset="-127"/>
                <a:ea typeface="맑은 고딕" pitchFamily="50" charset="-127"/>
              </a:rPr>
              <a:t>2</a:t>
            </a:r>
            <a:r>
              <a:rPr lang="ko-KR" altLang="en-US" sz="2400" dirty="0" smtClean="0">
                <a:latin typeface="맑은 고딕" pitchFamily="50" charset="-127"/>
                <a:ea typeface="맑은 고딕" pitchFamily="50" charset="-127"/>
              </a:rPr>
              <a:t>억 </a:t>
            </a:r>
            <a:r>
              <a:rPr lang="en-US" altLang="ko-KR" sz="2400" dirty="0" smtClean="0">
                <a:latin typeface="맑은 고딕" pitchFamily="50" charset="-127"/>
                <a:ea typeface="맑은 고딕" pitchFamily="50" charset="-127"/>
              </a:rPr>
              <a:t>3,600</a:t>
            </a:r>
            <a:r>
              <a:rPr lang="ko-KR" altLang="en-US" sz="2400" dirty="0" smtClean="0">
                <a:latin typeface="맑은 고딕" pitchFamily="50" charset="-127"/>
                <a:ea typeface="맑은 고딕" pitchFamily="50" charset="-127"/>
              </a:rPr>
              <a:t>만 달러</a:t>
            </a:r>
            <a:r>
              <a:rPr lang="en-US" altLang="ko-KR" sz="2400" dirty="0" smtClean="0">
                <a:latin typeface="맑은 고딕" pitchFamily="50" charset="-127"/>
                <a:ea typeface="맑은 고딕" pitchFamily="50" charset="-127"/>
              </a:rPr>
              <a:t>, </a:t>
            </a:r>
            <a:r>
              <a:rPr lang="ko-KR" altLang="en-US" sz="2400" dirty="0" err="1" smtClean="0">
                <a:latin typeface="맑은 고딕" pitchFamily="50" charset="-127"/>
                <a:ea typeface="맑은 고딕" pitchFamily="50" charset="-127"/>
              </a:rPr>
              <a:t>무역외수입</a:t>
            </a:r>
            <a:r>
              <a:rPr lang="ko-KR" altLang="en-US" sz="2400" dirty="0" smtClean="0">
                <a:latin typeface="맑은 고딕" pitchFamily="50" charset="-127"/>
                <a:ea typeface="맑은 고딕" pitchFamily="50" charset="-127"/>
              </a:rPr>
              <a:t> </a:t>
            </a:r>
            <a:r>
              <a:rPr lang="en-US" altLang="ko-KR" sz="2400" dirty="0" smtClean="0">
                <a:latin typeface="맑은 고딕" pitchFamily="50" charset="-127"/>
                <a:ea typeface="맑은 고딕" pitchFamily="50" charset="-127"/>
              </a:rPr>
              <a:t>7</a:t>
            </a:r>
            <a:r>
              <a:rPr lang="ko-KR" altLang="en-US" sz="2400" dirty="0" smtClean="0">
                <a:latin typeface="맑은 고딕" pitchFamily="50" charset="-127"/>
                <a:ea typeface="맑은 고딕" pitchFamily="50" charset="-127"/>
              </a:rPr>
              <a:t>억 </a:t>
            </a:r>
            <a:r>
              <a:rPr lang="en-US" altLang="ko-KR" sz="2400" dirty="0" smtClean="0">
                <a:latin typeface="맑은 고딕" pitchFamily="50" charset="-127"/>
                <a:ea typeface="맑은 고딕" pitchFamily="50" charset="-127"/>
              </a:rPr>
              <a:t>3,000</a:t>
            </a:r>
            <a:r>
              <a:rPr lang="ko-KR" altLang="en-US" sz="2400" dirty="0" smtClean="0">
                <a:latin typeface="맑은 고딕" pitchFamily="50" charset="-127"/>
                <a:ea typeface="맑은 고딕" pitchFamily="50" charset="-127"/>
              </a:rPr>
              <a:t>만 달러</a:t>
            </a:r>
            <a:r>
              <a:rPr lang="en-US" altLang="ko-KR" sz="2400" dirty="0" smtClean="0">
                <a:latin typeface="맑은 고딕" pitchFamily="50" charset="-127"/>
                <a:ea typeface="맑은 고딕" pitchFamily="50" charset="-127"/>
              </a:rPr>
              <a:t>)</a:t>
            </a:r>
            <a:r>
              <a:rPr lang="en-US" altLang="ko-KR" sz="2800" dirty="0" smtClean="0">
                <a:latin typeface="맑은 고딕" pitchFamily="50" charset="-127"/>
                <a:ea typeface="맑은 고딕" pitchFamily="50" charset="-127"/>
              </a:rPr>
              <a:t> </a:t>
            </a:r>
            <a:r>
              <a:rPr lang="ko-KR" altLang="en-US" sz="2800" dirty="0" smtClean="0">
                <a:latin typeface="맑은 고딕" pitchFamily="50" charset="-127"/>
                <a:ea typeface="맑은 고딕" pitchFamily="50" charset="-127"/>
              </a:rPr>
              <a:t>장병송금 </a:t>
            </a:r>
            <a:r>
              <a:rPr lang="en-US" altLang="ko-KR" sz="2800" dirty="0" smtClean="0">
                <a:latin typeface="맑은 고딕" pitchFamily="50" charset="-127"/>
                <a:ea typeface="맑은 고딕" pitchFamily="50" charset="-127"/>
              </a:rPr>
              <a:t>19.4%, </a:t>
            </a:r>
            <a:r>
              <a:rPr lang="ko-KR" altLang="en-US" sz="2800" dirty="0" smtClean="0">
                <a:latin typeface="맑은 고딕" pitchFamily="50" charset="-127"/>
                <a:ea typeface="맑은 고딕" pitchFamily="50" charset="-127"/>
              </a:rPr>
              <a:t>근로자 송금 </a:t>
            </a:r>
            <a:r>
              <a:rPr lang="en-US" altLang="ko-KR" sz="2800" dirty="0" smtClean="0">
                <a:latin typeface="맑은 고딕" pitchFamily="50" charset="-127"/>
                <a:ea typeface="맑은 고딕" pitchFamily="50" charset="-127"/>
              </a:rPr>
              <a:t>16%</a:t>
            </a:r>
          </a:p>
          <a:p>
            <a:pPr marL="533400" indent="-533400" algn="just">
              <a:lnSpc>
                <a:spcPct val="110000"/>
              </a:lnSpc>
              <a:buFont typeface="Wingdings" pitchFamily="2" charset="2"/>
              <a:buChar char="ü"/>
            </a:pPr>
            <a:r>
              <a:rPr lang="ko-KR" altLang="en-US" sz="2800" dirty="0" smtClean="0">
                <a:latin typeface="맑은 고딕" pitchFamily="50" charset="-127"/>
                <a:ea typeface="맑은 고딕" pitchFamily="50" charset="-127"/>
              </a:rPr>
              <a:t>현대건설</a:t>
            </a:r>
            <a:r>
              <a:rPr lang="en-US" altLang="ko-KR" sz="2800" dirty="0" smtClean="0">
                <a:latin typeface="맑은 고딕" pitchFamily="50" charset="-127"/>
                <a:ea typeface="맑은 고딕" pitchFamily="50" charset="-127"/>
              </a:rPr>
              <a:t>/</a:t>
            </a:r>
            <a:r>
              <a:rPr lang="ko-KR" altLang="en-US" sz="2800" dirty="0" smtClean="0">
                <a:latin typeface="맑은 고딕" pitchFamily="50" charset="-127"/>
                <a:ea typeface="맑은 고딕" pitchFamily="50" charset="-127"/>
              </a:rPr>
              <a:t>한진</a:t>
            </a:r>
            <a:r>
              <a:rPr lang="en-US" altLang="ko-KR" sz="2400" dirty="0" smtClean="0">
                <a:latin typeface="맑은 고딕" pitchFamily="50" charset="-127"/>
                <a:ea typeface="맑은 고딕" pitchFamily="50" charset="-127"/>
              </a:rPr>
              <a:t>(1970</a:t>
            </a:r>
            <a:r>
              <a:rPr lang="ko-KR" altLang="en-US" sz="2400" dirty="0" smtClean="0">
                <a:latin typeface="맑은 고딕" pitchFamily="50" charset="-127"/>
                <a:ea typeface="맑은 고딕" pitchFamily="50" charset="-127"/>
              </a:rPr>
              <a:t>년대 중동 건설특수</a:t>
            </a:r>
            <a:r>
              <a:rPr lang="en-US" altLang="ko-KR" sz="2400" dirty="0" smtClean="0">
                <a:latin typeface="맑은 고딕" pitchFamily="50" charset="-127"/>
                <a:ea typeface="맑은 고딕" pitchFamily="50" charset="-127"/>
              </a:rPr>
              <a:t>)</a:t>
            </a:r>
          </a:p>
          <a:p>
            <a:pPr marL="1047750" indent="-514350" algn="just">
              <a:lnSpc>
                <a:spcPct val="110000"/>
              </a:lnSpc>
              <a:buFont typeface="+mj-ea"/>
              <a:buAutoNum type="circleNumDbPlain"/>
            </a:pPr>
            <a:r>
              <a:rPr lang="ko-KR" altLang="en-US" sz="2600" dirty="0" smtClean="0">
                <a:latin typeface="맑은 고딕" pitchFamily="50" charset="-127"/>
                <a:ea typeface="맑은 고딕" pitchFamily="50" charset="-127"/>
              </a:rPr>
              <a:t>한진이 가장 큰 규모</a:t>
            </a:r>
            <a:r>
              <a:rPr lang="en-US" altLang="ko-KR" sz="2600" dirty="0" smtClean="0">
                <a:latin typeface="맑은 고딕" pitchFamily="50" charset="-127"/>
                <a:ea typeface="맑은 고딕" pitchFamily="50" charset="-127"/>
              </a:rPr>
              <a:t>. </a:t>
            </a:r>
            <a:r>
              <a:rPr lang="ko-KR" altLang="en-US" sz="2600" dirty="0" smtClean="0">
                <a:latin typeface="맑은 고딕" pitchFamily="50" charset="-127"/>
                <a:ea typeface="맑은 고딕" pitchFamily="50" charset="-127"/>
              </a:rPr>
              <a:t>가장 많을 때 </a:t>
            </a:r>
            <a:r>
              <a:rPr lang="en-US" altLang="ko-KR" sz="2600" dirty="0" smtClean="0">
                <a:latin typeface="맑은 고딕" pitchFamily="50" charset="-127"/>
                <a:ea typeface="맑은 고딕" pitchFamily="50" charset="-127"/>
              </a:rPr>
              <a:t>4,000</a:t>
            </a:r>
            <a:r>
              <a:rPr lang="ko-KR" altLang="en-US" sz="2600" dirty="0" smtClean="0">
                <a:latin typeface="맑은 고딕" pitchFamily="50" charset="-127"/>
                <a:ea typeface="맑은 고딕" pitchFamily="50" charset="-127"/>
              </a:rPr>
              <a:t>여 명</a:t>
            </a:r>
            <a:r>
              <a:rPr lang="en-US" altLang="ko-KR" sz="2600" dirty="0" smtClean="0">
                <a:latin typeface="맑은 고딕" pitchFamily="50" charset="-127"/>
                <a:ea typeface="맑은 고딕" pitchFamily="50" charset="-127"/>
              </a:rPr>
              <a:t>. </a:t>
            </a:r>
            <a:r>
              <a:rPr lang="ko-KR" altLang="en-US" sz="2600" dirty="0" err="1" smtClean="0">
                <a:latin typeface="맑은 고딕" pitchFamily="50" charset="-127"/>
                <a:ea typeface="맑은 고딕" pitchFamily="50" charset="-127"/>
              </a:rPr>
              <a:t>안캐패스</a:t>
            </a:r>
            <a:r>
              <a:rPr lang="ko-KR" altLang="en-US" sz="2600" dirty="0" smtClean="0">
                <a:latin typeface="맑은 고딕" pitchFamily="50" charset="-127"/>
                <a:ea typeface="맑은 고딕" pitchFamily="50" charset="-127"/>
              </a:rPr>
              <a:t> 근처</a:t>
            </a:r>
            <a:r>
              <a:rPr lang="en-US" altLang="ko-KR" sz="2600" dirty="0" smtClean="0">
                <a:latin typeface="맑은 고딕" pitchFamily="50" charset="-127"/>
                <a:ea typeface="맑은 고딕" pitchFamily="50" charset="-127"/>
              </a:rPr>
              <a:t>. </a:t>
            </a:r>
          </a:p>
          <a:p>
            <a:pPr marL="1047750" indent="-514350" algn="just">
              <a:lnSpc>
                <a:spcPct val="110000"/>
              </a:lnSpc>
              <a:buFont typeface="+mj-ea"/>
              <a:buAutoNum type="circleNumDbPlain"/>
            </a:pPr>
            <a:r>
              <a:rPr lang="ko-KR" altLang="en-US" sz="2600" dirty="0" smtClean="0">
                <a:latin typeface="맑은 고딕" pitchFamily="50" charset="-127"/>
                <a:ea typeface="맑은 고딕" pitchFamily="50" charset="-127"/>
              </a:rPr>
              <a:t>더 많은 수가 미국계 회사</a:t>
            </a:r>
            <a:r>
              <a:rPr lang="en-US" altLang="ko-KR" sz="2600" dirty="0" smtClean="0">
                <a:latin typeface="맑은 고딕" pitchFamily="50" charset="-127"/>
                <a:ea typeface="맑은 고딕" pitchFamily="50" charset="-127"/>
              </a:rPr>
              <a:t>: SOFA </a:t>
            </a:r>
            <a:r>
              <a:rPr lang="ko-KR" altLang="en-US" sz="2600" dirty="0" smtClean="0">
                <a:latin typeface="맑은 고딕" pitchFamily="50" charset="-127"/>
                <a:ea typeface="맑은 고딕" pitchFamily="50" charset="-127"/>
              </a:rPr>
              <a:t>자료에</a:t>
            </a:r>
            <a:r>
              <a:rPr lang="en-US" altLang="ko-KR" sz="2600" dirty="0" smtClean="0">
                <a:latin typeface="맑은 고딕" pitchFamily="50" charset="-127"/>
                <a:ea typeface="맑은 고딕" pitchFamily="50" charset="-127"/>
              </a:rPr>
              <a:t> </a:t>
            </a:r>
            <a:r>
              <a:rPr lang="ko-KR" altLang="en-US" sz="2600" dirty="0" smtClean="0">
                <a:latin typeface="맑은 고딕" pitchFamily="50" charset="-127"/>
                <a:ea typeface="맑은 고딕" pitchFamily="50" charset="-127"/>
              </a:rPr>
              <a:t>나타나는 내용들</a:t>
            </a:r>
            <a:r>
              <a:rPr lang="en-US" altLang="ko-KR" sz="2600" dirty="0" smtClean="0">
                <a:latin typeface="맑은 고딕" pitchFamily="50" charset="-127"/>
                <a:ea typeface="맑은 고딕" pitchFamily="50" charset="-127"/>
              </a:rPr>
              <a:t>. </a:t>
            </a:r>
            <a:r>
              <a:rPr lang="ko-KR" altLang="en-US" sz="2600" dirty="0" smtClean="0">
                <a:latin typeface="맑은 고딕" pitchFamily="50" charset="-127"/>
                <a:ea typeface="맑은 고딕" pitchFamily="50" charset="-127"/>
              </a:rPr>
              <a:t>기지촌</a:t>
            </a:r>
            <a:r>
              <a:rPr lang="en-US" altLang="ko-KR" sz="2600" dirty="0" smtClean="0">
                <a:latin typeface="맑은 고딕" pitchFamily="50" charset="-127"/>
                <a:ea typeface="맑은 고딕" pitchFamily="50" charset="-127"/>
              </a:rPr>
              <a:t>/</a:t>
            </a:r>
            <a:r>
              <a:rPr lang="ko-KR" altLang="en-US" sz="2600" dirty="0" smtClean="0">
                <a:latin typeface="맑은 고딕" pitchFamily="50" charset="-127"/>
                <a:ea typeface="맑은 고딕" pitchFamily="50" charset="-127"/>
              </a:rPr>
              <a:t>양담배 문제도 중요한 내용</a:t>
            </a:r>
            <a:r>
              <a:rPr lang="en-US" altLang="ko-KR" sz="2600" dirty="0" smtClean="0">
                <a:latin typeface="맑은 고딕" pitchFamily="50" charset="-127"/>
                <a:ea typeface="맑은 고딕" pitchFamily="50" charset="-127"/>
              </a:rPr>
              <a:t>.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noFill/>
          <a:ln w="9525">
            <a:noFill/>
            <a:miter lim="800000"/>
            <a:headEnd/>
            <a:tailEnd/>
          </a:ln>
          <a:effectLst/>
        </p:spPr>
        <p:txBody>
          <a:bodyPr vert="horz" wrap="square" lIns="91440" tIns="45720" rIns="91440" bIns="45720" numCol="1" anchor="ctr" anchorCtr="0" compatLnSpc="1">
            <a:prstTxWarp prst="textNoShape">
              <a:avLst/>
            </a:prstTxWarp>
          </a:bodyPr>
          <a:lstStyle/>
          <a:p>
            <a:r>
              <a:rPr lang="ko-KR" altLang="en-US" sz="4000" dirty="0" smtClean="0">
                <a:latin typeface="HY헤드라인M" pitchFamily="18" charset="-127"/>
                <a:ea typeface="HY헤드라인M" pitchFamily="18" charset="-127"/>
              </a:rPr>
              <a:t>게다가 </a:t>
            </a:r>
            <a:endParaRPr lang="ko-KR" altLang="en-US" sz="4000" dirty="0">
              <a:latin typeface="HY헤드라인M" pitchFamily="18" charset="-127"/>
              <a:ea typeface="HY헤드라인M" pitchFamily="18" charset="-127"/>
            </a:endParaRPr>
          </a:p>
        </p:txBody>
      </p:sp>
      <p:sp>
        <p:nvSpPr>
          <p:cNvPr id="3" name="내용 개체 틀 2"/>
          <p:cNvSpPr>
            <a:spLocks noGrp="1"/>
          </p:cNvSpPr>
          <p:nvPr>
            <p:ph idx="1"/>
          </p:nvPr>
        </p:nvSpPr>
        <p:spPr>
          <a:noFill/>
          <a:ln w="9525">
            <a:noFill/>
            <a:miter lim="800000"/>
            <a:headEnd/>
            <a:tailEnd/>
          </a:ln>
          <a:effectLst/>
        </p:spPr>
        <p:txBody>
          <a:bodyPr vert="horz" wrap="square" lIns="91440" tIns="45720" rIns="91440" bIns="45720" numCol="1" anchor="t" anchorCtr="0" compatLnSpc="1">
            <a:prstTxWarp prst="textNoShape">
              <a:avLst/>
            </a:prstTxWarp>
          </a:bodyPr>
          <a:lstStyle/>
          <a:p>
            <a:pPr marL="533400" indent="-533400">
              <a:lnSpc>
                <a:spcPct val="200000"/>
              </a:lnSpc>
              <a:buFont typeface="Wingdings" pitchFamily="2" charset="2"/>
              <a:buChar char="ü"/>
            </a:pPr>
            <a:r>
              <a:rPr lang="ko-KR" altLang="en-US" sz="2800" dirty="0" smtClean="0">
                <a:latin typeface="맑은 고딕" pitchFamily="50" charset="-127"/>
                <a:ea typeface="맑은 고딕" pitchFamily="50" charset="-127"/>
              </a:rPr>
              <a:t>군수산업</a:t>
            </a:r>
            <a:endParaRPr lang="en-US" altLang="ko-KR" sz="2800" dirty="0" smtClean="0">
              <a:latin typeface="맑은 고딕" pitchFamily="50" charset="-127"/>
              <a:ea typeface="맑은 고딕" pitchFamily="50" charset="-127"/>
            </a:endParaRPr>
          </a:p>
          <a:p>
            <a:pPr marL="533400" indent="-533400">
              <a:lnSpc>
                <a:spcPct val="200000"/>
              </a:lnSpc>
              <a:buFont typeface="Wingdings" pitchFamily="2" charset="2"/>
              <a:buChar char="ü"/>
            </a:pPr>
            <a:r>
              <a:rPr lang="ko-KR" altLang="en-US" sz="2800" dirty="0" smtClean="0">
                <a:latin typeface="맑은 고딕" pitchFamily="50" charset="-127"/>
                <a:ea typeface="맑은 고딕" pitchFamily="50" charset="-127"/>
              </a:rPr>
              <a:t>면직물 쿼터제</a:t>
            </a:r>
            <a:endParaRPr lang="en-US" altLang="ko-KR" sz="2800" dirty="0" smtClean="0">
              <a:latin typeface="맑은 고딕" pitchFamily="50" charset="-127"/>
              <a:ea typeface="맑은 고딕" pitchFamily="50" charset="-127"/>
            </a:endParaRPr>
          </a:p>
          <a:p>
            <a:pPr marL="533400" indent="-533400">
              <a:lnSpc>
                <a:spcPct val="200000"/>
              </a:lnSpc>
              <a:buFont typeface="Wingdings" pitchFamily="2" charset="2"/>
              <a:buChar char="ü"/>
            </a:pPr>
            <a:r>
              <a:rPr lang="en-US" altLang="ko-KR" sz="2800" dirty="0" smtClean="0">
                <a:latin typeface="맑은 고딕" pitchFamily="50" charset="-127"/>
                <a:ea typeface="맑은 고딕" pitchFamily="50" charset="-127"/>
              </a:rPr>
              <a:t>1973</a:t>
            </a:r>
            <a:r>
              <a:rPr lang="ko-KR" altLang="en-US" sz="2800" dirty="0" smtClean="0">
                <a:latin typeface="맑은 고딕" pitchFamily="50" charset="-127"/>
                <a:ea typeface="맑은 고딕" pitchFamily="50" charset="-127"/>
              </a:rPr>
              <a:t>년 중화학공업 선언</a:t>
            </a:r>
            <a:endParaRPr lang="en-US" altLang="ko-KR" sz="2800" dirty="0" smtClean="0">
              <a:latin typeface="맑은 고딕" pitchFamily="50" charset="-127"/>
              <a:ea typeface="맑은 고딕" pitchFamily="50" charset="-127"/>
            </a:endParaRPr>
          </a:p>
          <a:p>
            <a:pPr marL="533400" indent="-533400">
              <a:lnSpc>
                <a:spcPct val="200000"/>
              </a:lnSpc>
              <a:buFont typeface="Wingdings" pitchFamily="2" charset="2"/>
              <a:buChar char="ü"/>
            </a:pPr>
            <a:r>
              <a:rPr lang="ko-KR" altLang="en-US" sz="2800" dirty="0" smtClean="0">
                <a:latin typeface="맑은 고딕" pitchFamily="50" charset="-127"/>
                <a:ea typeface="맑은 고딕" pitchFamily="50" charset="-127"/>
              </a:rPr>
              <a:t>중동 진출 </a:t>
            </a:r>
            <a:r>
              <a:rPr lang="en-US" altLang="ko-KR" sz="2800" dirty="0" smtClean="0">
                <a:latin typeface="맑은 고딕" pitchFamily="50" charset="-127"/>
                <a:ea typeface="맑은 고딕" pitchFamily="50" charset="-127"/>
              </a:rPr>
              <a:t>(</a:t>
            </a:r>
            <a:r>
              <a:rPr lang="ko-KR" altLang="en-US" sz="2800" dirty="0" smtClean="0">
                <a:latin typeface="맑은 고딕" pitchFamily="50" charset="-127"/>
                <a:ea typeface="맑은 고딕" pitchFamily="50" charset="-127"/>
              </a:rPr>
              <a:t>확인해 봐야 할 부분</a:t>
            </a:r>
            <a:r>
              <a:rPr lang="en-US" altLang="ko-KR" sz="2800" dirty="0" smtClean="0">
                <a:latin typeface="맑은 고딕" pitchFamily="50" charset="-127"/>
                <a:ea typeface="맑은 고딕" pitchFamily="50" charset="-127"/>
              </a:rPr>
              <a:t>)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noFill/>
          <a:ln w="9525">
            <a:noFill/>
            <a:miter lim="800000"/>
            <a:headEnd/>
            <a:tailEnd/>
          </a:ln>
          <a:effectLst/>
        </p:spPr>
        <p:txBody>
          <a:bodyPr vert="horz" wrap="square" lIns="91440" tIns="45720" rIns="91440" bIns="45720" numCol="1" anchor="ctr" anchorCtr="0" compatLnSpc="1">
            <a:prstTxWarp prst="textNoShape">
              <a:avLst/>
            </a:prstTxWarp>
          </a:bodyPr>
          <a:lstStyle/>
          <a:p>
            <a:r>
              <a:rPr lang="ko-KR" altLang="en-US" sz="4000" dirty="0" smtClean="0">
                <a:latin typeface="HY헤드라인M" pitchFamily="18" charset="-127"/>
                <a:ea typeface="HY헤드라인M" pitchFamily="18" charset="-127"/>
              </a:rPr>
              <a:t>그러나</a:t>
            </a:r>
            <a:r>
              <a:rPr lang="en-US" altLang="ko-KR" sz="4000" dirty="0" smtClean="0">
                <a:latin typeface="HY헤드라인M" pitchFamily="18" charset="-127"/>
                <a:ea typeface="HY헤드라인M" pitchFamily="18" charset="-127"/>
              </a:rPr>
              <a:t>…</a:t>
            </a:r>
            <a:endParaRPr lang="ko-KR" altLang="en-US" sz="4000" dirty="0">
              <a:latin typeface="HY헤드라인M" pitchFamily="18" charset="-127"/>
              <a:ea typeface="HY헤드라인M" pitchFamily="18" charset="-127"/>
            </a:endParaRPr>
          </a:p>
        </p:txBody>
      </p:sp>
      <p:sp>
        <p:nvSpPr>
          <p:cNvPr id="3" name="내용 개체 틀 2"/>
          <p:cNvSpPr>
            <a:spLocks noGrp="1"/>
          </p:cNvSpPr>
          <p:nvPr>
            <p:ph idx="1"/>
          </p:nvPr>
        </p:nvSpPr>
        <p:spPr>
          <a:noFill/>
          <a:ln w="9525">
            <a:noFill/>
            <a:miter lim="800000"/>
            <a:headEnd/>
            <a:tailEnd/>
          </a:ln>
          <a:effectLst/>
        </p:spPr>
        <p:txBody>
          <a:bodyPr vert="horz" wrap="square" lIns="91440" tIns="45720" rIns="91440" bIns="45720" numCol="1" anchor="t" anchorCtr="0" compatLnSpc="1">
            <a:prstTxWarp prst="textNoShape">
              <a:avLst/>
            </a:prstTxWarp>
          </a:bodyPr>
          <a:lstStyle/>
          <a:p>
            <a:pPr marL="533400" indent="-533400" algn="just">
              <a:buFont typeface="Wingdings" pitchFamily="2" charset="2"/>
              <a:buChar char="ü"/>
            </a:pPr>
            <a:r>
              <a:rPr lang="ko-KR" altLang="en-US" sz="2800" dirty="0" smtClean="0">
                <a:latin typeface="맑은 고딕" pitchFamily="50" charset="-127"/>
                <a:ea typeface="맑은 고딕" pitchFamily="50" charset="-127"/>
              </a:rPr>
              <a:t>누가 경제적 이득을 가져갔는가</a:t>
            </a:r>
            <a:r>
              <a:rPr lang="en-US" altLang="ko-KR" sz="2800" dirty="0" smtClean="0">
                <a:latin typeface="맑은 고딕" pitchFamily="50" charset="-127"/>
                <a:ea typeface="맑은 고딕" pitchFamily="50" charset="-127"/>
              </a:rPr>
              <a:t>? </a:t>
            </a:r>
          </a:p>
          <a:p>
            <a:pPr marL="533400" indent="0" algn="just">
              <a:buNone/>
            </a:pPr>
            <a:r>
              <a:rPr lang="ko-KR" altLang="en-US" sz="2600" dirty="0" smtClean="0">
                <a:latin typeface="맑은 고딕" pitchFamily="50" charset="-127"/>
                <a:ea typeface="맑은 고딕" pitchFamily="50" charset="-127"/>
              </a:rPr>
              <a:t>재벌 순위의 변화</a:t>
            </a:r>
            <a:r>
              <a:rPr lang="en-US" altLang="ko-KR" sz="2600" dirty="0" smtClean="0">
                <a:latin typeface="맑은 고딕" pitchFamily="50" charset="-127"/>
                <a:ea typeface="맑은 고딕" pitchFamily="50" charset="-127"/>
              </a:rPr>
              <a:t>. </a:t>
            </a:r>
            <a:r>
              <a:rPr lang="ko-KR" altLang="en-US" sz="2600" dirty="0" smtClean="0">
                <a:latin typeface="맑은 고딕" pitchFamily="50" charset="-127"/>
                <a:ea typeface="맑은 고딕" pitchFamily="50" charset="-127"/>
              </a:rPr>
              <a:t>현대</a:t>
            </a:r>
            <a:r>
              <a:rPr lang="en-US" altLang="ko-KR" sz="2600" dirty="0" smtClean="0">
                <a:latin typeface="맑은 고딕" pitchFamily="50" charset="-127"/>
                <a:ea typeface="맑은 고딕" pitchFamily="50" charset="-127"/>
              </a:rPr>
              <a:t>, </a:t>
            </a:r>
            <a:r>
              <a:rPr lang="ko-KR" altLang="en-US" sz="2600" dirty="0" smtClean="0">
                <a:latin typeface="맑은 고딕" pitchFamily="50" charset="-127"/>
                <a:ea typeface="맑은 고딕" pitchFamily="50" charset="-127"/>
              </a:rPr>
              <a:t>한진의 진입</a:t>
            </a:r>
            <a:r>
              <a:rPr lang="en-US" altLang="ko-KR" sz="2600" dirty="0" smtClean="0">
                <a:latin typeface="맑은 고딕" pitchFamily="50" charset="-127"/>
                <a:ea typeface="맑은 고딕" pitchFamily="50" charset="-127"/>
              </a:rPr>
              <a:t>.</a:t>
            </a:r>
            <a:r>
              <a:rPr lang="en-US" altLang="ko-KR" sz="2800" dirty="0" smtClean="0">
                <a:latin typeface="맑은 고딕" pitchFamily="50" charset="-127"/>
                <a:ea typeface="맑은 고딕" pitchFamily="50" charset="-127"/>
              </a:rPr>
              <a:t> </a:t>
            </a:r>
          </a:p>
          <a:p>
            <a:pPr marL="533400" indent="-533400" algn="just">
              <a:buFont typeface="Wingdings" pitchFamily="2" charset="2"/>
              <a:buChar char="ü"/>
            </a:pPr>
            <a:r>
              <a:rPr lang="ko-KR" altLang="en-US" sz="2800" dirty="0" smtClean="0">
                <a:latin typeface="맑은 고딕" pitchFamily="50" charset="-127"/>
                <a:ea typeface="맑은 고딕" pitchFamily="50" charset="-127"/>
              </a:rPr>
              <a:t>실제 고려할 것은 정치외교적</a:t>
            </a:r>
            <a:r>
              <a:rPr lang="en-US" altLang="ko-KR" sz="2800" dirty="0" smtClean="0">
                <a:latin typeface="맑은 고딕" pitchFamily="50" charset="-127"/>
                <a:ea typeface="맑은 고딕" pitchFamily="50" charset="-127"/>
              </a:rPr>
              <a:t>, </a:t>
            </a:r>
            <a:r>
              <a:rPr lang="ko-KR" altLang="en-US" sz="2800" dirty="0" smtClean="0">
                <a:latin typeface="맑은 고딕" pitchFamily="50" charset="-127"/>
                <a:ea typeface="맑은 고딕" pitchFamily="50" charset="-127"/>
              </a:rPr>
              <a:t>안보적 측면</a:t>
            </a:r>
            <a:r>
              <a:rPr lang="en-US" altLang="ko-KR" sz="2800" dirty="0" smtClean="0">
                <a:latin typeface="맑은 고딕" pitchFamily="50" charset="-127"/>
                <a:ea typeface="맑은 고딕" pitchFamily="50" charset="-127"/>
              </a:rPr>
              <a:t>.</a:t>
            </a:r>
          </a:p>
          <a:p>
            <a:pPr marL="987425" indent="-454025" algn="just">
              <a:buFont typeface="Wingdings" pitchFamily="2" charset="2"/>
              <a:buChar char="Ø"/>
            </a:pPr>
            <a:r>
              <a:rPr lang="ko-KR" altLang="en-US" sz="2600" dirty="0" smtClean="0">
                <a:latin typeface="맑은 고딕" pitchFamily="50" charset="-127"/>
                <a:ea typeface="맑은 고딕" pitchFamily="50" charset="-127"/>
              </a:rPr>
              <a:t>참전의 최대 이유는 경제적 이유가 아니라 외교적</a:t>
            </a:r>
            <a:r>
              <a:rPr lang="en-US" altLang="ko-KR" sz="2600" dirty="0" smtClean="0">
                <a:latin typeface="맑은 고딕" pitchFamily="50" charset="-127"/>
                <a:ea typeface="맑은 고딕" pitchFamily="50" charset="-127"/>
              </a:rPr>
              <a:t>/</a:t>
            </a:r>
            <a:r>
              <a:rPr lang="ko-KR" altLang="en-US" sz="2600" dirty="0" smtClean="0">
                <a:latin typeface="맑은 고딕" pitchFamily="50" charset="-127"/>
                <a:ea typeface="맑은 고딕" pitchFamily="50" charset="-127"/>
              </a:rPr>
              <a:t>군사적 이유이기 때문</a:t>
            </a:r>
            <a:r>
              <a:rPr lang="en-US" altLang="ko-KR" sz="2600" dirty="0" smtClean="0">
                <a:latin typeface="맑은 고딕" pitchFamily="50" charset="-127"/>
                <a:ea typeface="맑은 고딕" pitchFamily="50" charset="-127"/>
              </a:rPr>
              <a:t>. </a:t>
            </a:r>
          </a:p>
          <a:p>
            <a:pPr marL="987425" indent="-454025" algn="just">
              <a:buFont typeface="Wingdings" pitchFamily="2" charset="2"/>
              <a:buChar char="Ø"/>
            </a:pPr>
            <a:r>
              <a:rPr lang="ko-KR" altLang="en-US" sz="2600" dirty="0" smtClean="0">
                <a:latin typeface="맑은 고딕" pitchFamily="50" charset="-127"/>
                <a:ea typeface="맑은 고딕" pitchFamily="50" charset="-127"/>
              </a:rPr>
              <a:t>군축에 대한 대응</a:t>
            </a:r>
            <a:r>
              <a:rPr lang="en-US" altLang="ko-KR" sz="2600" dirty="0" smtClean="0">
                <a:latin typeface="맑은 고딕" pitchFamily="50" charset="-127"/>
                <a:ea typeface="맑은 고딕" pitchFamily="50" charset="-127"/>
              </a:rPr>
              <a:t>, </a:t>
            </a:r>
            <a:r>
              <a:rPr lang="ko-KR" altLang="en-US" sz="2600" dirty="0" smtClean="0">
                <a:latin typeface="맑은 고딕" pitchFamily="50" charset="-127"/>
                <a:ea typeface="맑은 고딕" pitchFamily="50" charset="-127"/>
              </a:rPr>
              <a:t>한미동맹의 문제</a:t>
            </a:r>
            <a:endParaRPr lang="en-US" altLang="ko-KR" sz="2600" dirty="0" smtClean="0">
              <a:latin typeface="맑은 고딕" pitchFamily="50" charset="-127"/>
              <a:ea typeface="맑은 고딕" pitchFamily="50" charset="-127"/>
            </a:endParaRPr>
          </a:p>
          <a:p>
            <a:pPr marL="987425" indent="-454025" algn="just">
              <a:buFont typeface="Wingdings" pitchFamily="2" charset="2"/>
              <a:buChar char="Ø"/>
            </a:pPr>
            <a:r>
              <a:rPr lang="en-US" altLang="ko-KR" sz="2600" dirty="0" smtClean="0">
                <a:latin typeface="맑은 고딕" pitchFamily="50" charset="-127"/>
                <a:ea typeface="맑은 고딕" pitchFamily="50" charset="-127"/>
              </a:rPr>
              <a:t>“</a:t>
            </a:r>
            <a:r>
              <a:rPr lang="ko-KR" altLang="en-US" sz="2600" dirty="0" smtClean="0">
                <a:latin typeface="맑은 고딕" pitchFamily="50" charset="-127"/>
                <a:ea typeface="맑은 고딕" pitchFamily="50" charset="-127"/>
              </a:rPr>
              <a:t>한국군이 가지 않았다면 주한미군이 갔을 것</a:t>
            </a:r>
            <a:r>
              <a:rPr lang="en-US" altLang="ko-KR" sz="2600" dirty="0" smtClean="0">
                <a:latin typeface="맑은 고딕" pitchFamily="50" charset="-127"/>
                <a:ea typeface="맑은 고딕" pitchFamily="50" charset="-127"/>
              </a:rPr>
              <a:t>”</a:t>
            </a:r>
            <a:r>
              <a:rPr lang="en-US" altLang="ko-KR" sz="2400" dirty="0" smtClean="0">
                <a:latin typeface="맑은 고딕" pitchFamily="50" charset="-127"/>
                <a:ea typeface="맑은 고딕" pitchFamily="50" charset="-127"/>
              </a:rPr>
              <a:t>(1967</a:t>
            </a:r>
            <a:r>
              <a:rPr lang="ko-KR" altLang="en-US" sz="2400" dirty="0" smtClean="0">
                <a:latin typeface="맑은 고딕" pitchFamily="50" charset="-127"/>
                <a:ea typeface="맑은 고딕" pitchFamily="50" charset="-127"/>
              </a:rPr>
              <a:t>년 대선 대전유세</a:t>
            </a:r>
            <a:r>
              <a:rPr lang="en-US" altLang="ko-KR" sz="2400" dirty="0" smtClean="0">
                <a:latin typeface="맑은 고딕" pitchFamily="50" charset="-127"/>
                <a:ea typeface="맑은 고딕" pitchFamily="50" charset="-127"/>
              </a:rPr>
              <a:t>)</a:t>
            </a:r>
          </a:p>
          <a:p>
            <a:pPr marL="987425" indent="-454025" algn="just">
              <a:buFont typeface="Wingdings" pitchFamily="2" charset="2"/>
              <a:buChar char="Ø"/>
            </a:pPr>
            <a:r>
              <a:rPr lang="ko-KR" altLang="en-US" sz="2600" dirty="0" smtClean="0">
                <a:latin typeface="맑은 고딕" pitchFamily="50" charset="-127"/>
                <a:ea typeface="맑은 고딕" pitchFamily="50" charset="-127"/>
              </a:rPr>
              <a:t>한국군 감축에 대한 대응과 보은의 성격</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7" name="Picture 4" descr="북한방문_0164"/>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67586" name="Rectangle 2"/>
          <p:cNvSpPr>
            <a:spLocks noGrp="1" noChangeArrowheads="1"/>
          </p:cNvSpPr>
          <p:nvPr>
            <p:ph type="title" idx="4294967295"/>
          </p:nvPr>
        </p:nvSpPr>
        <p:spPr>
          <a:noFill/>
          <a:ln w="9525">
            <a:noFill/>
            <a:miter lim="800000"/>
            <a:headEnd/>
            <a:tailEnd/>
          </a:ln>
          <a:effectLst/>
        </p:spPr>
        <p:txBody>
          <a:bodyPr vert="horz" wrap="square" lIns="91440" tIns="45720" rIns="91440" bIns="45720" numCol="1" anchor="ctr" anchorCtr="0" compatLnSpc="1">
            <a:prstTxWarp prst="textNoShape">
              <a:avLst/>
            </a:prstTxWarp>
          </a:bodyPr>
          <a:lstStyle/>
          <a:p>
            <a:r>
              <a:rPr lang="ko-KR" altLang="en-US" sz="4000" dirty="0" smtClean="0">
                <a:latin typeface="HY헤드라인M" pitchFamily="18" charset="-127"/>
                <a:ea typeface="HY헤드라인M" pitchFamily="18" charset="-127"/>
              </a:rPr>
              <a:t>안보위기</a:t>
            </a:r>
            <a:endParaRPr lang="en-US" altLang="ko-KR" sz="4000" dirty="0">
              <a:latin typeface="HY헤드라인M" pitchFamily="18" charset="-127"/>
              <a:ea typeface="HY헤드라인M" pitchFamily="18" charset="-127"/>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noFill/>
          <a:ln w="9525">
            <a:noFill/>
            <a:miter lim="800000"/>
            <a:headEnd/>
            <a:tailEnd/>
          </a:ln>
          <a:effectLst/>
        </p:spPr>
        <p:txBody>
          <a:bodyPr vert="horz" wrap="square" lIns="91440" tIns="45720" rIns="91440" bIns="45720" numCol="1" anchor="ctr" anchorCtr="0" compatLnSpc="1">
            <a:prstTxWarp prst="textNoShape">
              <a:avLst/>
            </a:prstTxWarp>
          </a:bodyPr>
          <a:lstStyle/>
          <a:p>
            <a:r>
              <a:rPr lang="en-US" altLang="ko-KR" sz="4000" dirty="0" smtClean="0">
                <a:latin typeface="HY헤드라인M" pitchFamily="18" charset="-127"/>
                <a:ea typeface="HY헤드라인M" pitchFamily="18" charset="-127"/>
              </a:rPr>
              <a:t>1968</a:t>
            </a:r>
            <a:r>
              <a:rPr lang="ko-KR" altLang="en-US" sz="4000" dirty="0" smtClean="0">
                <a:latin typeface="HY헤드라인M" pitchFamily="18" charset="-127"/>
                <a:ea typeface="HY헤드라인M" pitchFamily="18" charset="-127"/>
              </a:rPr>
              <a:t>년의 안보위기</a:t>
            </a:r>
            <a:endParaRPr lang="en-US" altLang="ko-KR" sz="4000" dirty="0">
              <a:latin typeface="HY헤드라인M" pitchFamily="18" charset="-127"/>
              <a:ea typeface="HY헤드라인M" pitchFamily="18" charset="-127"/>
            </a:endParaRPr>
          </a:p>
        </p:txBody>
      </p:sp>
      <p:sp>
        <p:nvSpPr>
          <p:cNvPr id="5123" name="Rectangle 3"/>
          <p:cNvSpPr>
            <a:spLocks noGrp="1" noChangeArrowheads="1"/>
          </p:cNvSpPr>
          <p:nvPr>
            <p:ph type="body" idx="1"/>
          </p:nvPr>
        </p:nvSpPr>
        <p:spPr>
          <a:noFill/>
          <a:ln w="9525">
            <a:noFill/>
            <a:miter lim="800000"/>
            <a:headEnd/>
            <a:tailEnd/>
          </a:ln>
          <a:effectLst/>
        </p:spPr>
        <p:txBody>
          <a:bodyPr vert="horz" wrap="square" lIns="91440" tIns="45720" rIns="91440" bIns="45720" numCol="1" anchor="t" anchorCtr="0" compatLnSpc="1">
            <a:prstTxWarp prst="textNoShape">
              <a:avLst/>
            </a:prstTxWarp>
          </a:bodyPr>
          <a:lstStyle/>
          <a:p>
            <a:pPr marL="533400" indent="-533400" algn="just">
              <a:buFont typeface="Wingdings" pitchFamily="2" charset="2"/>
              <a:buChar char="ü"/>
            </a:pPr>
            <a:r>
              <a:rPr lang="ko-KR" altLang="en-US" sz="2800" b="1" dirty="0" smtClean="0">
                <a:latin typeface="맑은 고딕" pitchFamily="50" charset="-127"/>
                <a:ea typeface="맑은 고딕" pitchFamily="50" charset="-127"/>
              </a:rPr>
              <a:t>청와대 습격 사건</a:t>
            </a:r>
            <a:r>
              <a:rPr lang="en-US" altLang="ko-KR" sz="2800" b="1" dirty="0" smtClean="0">
                <a:latin typeface="맑은 고딕" pitchFamily="50" charset="-127"/>
                <a:ea typeface="맑은 고딕" pitchFamily="50" charset="-127"/>
              </a:rPr>
              <a:t>:</a:t>
            </a:r>
            <a:r>
              <a:rPr lang="en-US" altLang="ko-KR" sz="2800" dirty="0" smtClean="0">
                <a:latin typeface="맑은 고딕" pitchFamily="50" charset="-127"/>
                <a:ea typeface="맑은 고딕" pitchFamily="50" charset="-127"/>
              </a:rPr>
              <a:t> 30</a:t>
            </a:r>
            <a:r>
              <a:rPr lang="ko-KR" altLang="en-US" sz="2800" dirty="0" smtClean="0">
                <a:latin typeface="맑은 고딕" pitchFamily="50" charset="-127"/>
                <a:ea typeface="맑은 고딕" pitchFamily="50" charset="-127"/>
              </a:rPr>
              <a:t>명의 게릴라 침투</a:t>
            </a:r>
            <a:r>
              <a:rPr lang="en-US" altLang="ko-KR" sz="2800" dirty="0" smtClean="0">
                <a:latin typeface="맑은 고딕" pitchFamily="50" charset="-127"/>
                <a:ea typeface="맑은 고딕" pitchFamily="50" charset="-127"/>
              </a:rPr>
              <a:t>. 5</a:t>
            </a:r>
            <a:r>
              <a:rPr lang="ko-KR" altLang="en-US" sz="2800" dirty="0" smtClean="0">
                <a:latin typeface="맑은 고딕" pitchFamily="50" charset="-127"/>
                <a:ea typeface="맑은 고딕" pitchFamily="50" charset="-127"/>
              </a:rPr>
              <a:t>명 죽고</a:t>
            </a:r>
            <a:r>
              <a:rPr lang="en-US" altLang="ko-KR" sz="2800" dirty="0" smtClean="0">
                <a:latin typeface="맑은 고딕" pitchFamily="50" charset="-127"/>
                <a:ea typeface="맑은 고딕" pitchFamily="50" charset="-127"/>
              </a:rPr>
              <a:t>, 2</a:t>
            </a:r>
            <a:r>
              <a:rPr lang="ko-KR" altLang="en-US" sz="2800" dirty="0" smtClean="0">
                <a:latin typeface="맑은 고딕" pitchFamily="50" charset="-127"/>
                <a:ea typeface="맑은 고딕" pitchFamily="50" charset="-127"/>
              </a:rPr>
              <a:t>명 생포</a:t>
            </a:r>
            <a:r>
              <a:rPr lang="en-US" altLang="ko-KR" sz="2800" dirty="0" smtClean="0">
                <a:latin typeface="맑은 고딕" pitchFamily="50" charset="-127"/>
                <a:ea typeface="맑은 고딕" pitchFamily="50" charset="-127"/>
              </a:rPr>
              <a:t>. </a:t>
            </a:r>
            <a:r>
              <a:rPr lang="ko-KR" altLang="en-US" sz="2800" dirty="0" smtClean="0">
                <a:latin typeface="맑은 고딕" pitchFamily="50" charset="-127"/>
                <a:ea typeface="맑은 고딕" pitchFamily="50" charset="-127"/>
              </a:rPr>
              <a:t>나머지는</a:t>
            </a:r>
            <a:r>
              <a:rPr lang="en-US" altLang="ko-KR" sz="2800" dirty="0" smtClean="0">
                <a:latin typeface="맑은 고딕" pitchFamily="50" charset="-127"/>
                <a:ea typeface="맑은 고딕" pitchFamily="50" charset="-127"/>
              </a:rPr>
              <a:t>? </a:t>
            </a:r>
            <a:r>
              <a:rPr lang="ko-KR" altLang="en-US" sz="2800" dirty="0" smtClean="0">
                <a:latin typeface="맑은 고딕" pitchFamily="50" charset="-127"/>
                <a:ea typeface="맑은 고딕" pitchFamily="50" charset="-127"/>
              </a:rPr>
              <a:t>김재규와의 악연</a:t>
            </a:r>
            <a:r>
              <a:rPr lang="en-US" altLang="ko-KR" sz="2800" dirty="0" smtClean="0">
                <a:latin typeface="맑은 고딕" pitchFamily="50" charset="-127"/>
                <a:ea typeface="맑은 고딕" pitchFamily="50" charset="-127"/>
              </a:rPr>
              <a:t>.</a:t>
            </a:r>
          </a:p>
          <a:p>
            <a:pPr marL="533400" indent="-533400" algn="just">
              <a:buFont typeface="Wingdings" pitchFamily="2" charset="2"/>
              <a:buChar char="ü"/>
            </a:pPr>
            <a:r>
              <a:rPr lang="ko-KR" altLang="en-US" sz="2800" b="1" dirty="0" smtClean="0">
                <a:latin typeface="맑은 고딕" pitchFamily="50" charset="-127"/>
                <a:ea typeface="맑은 고딕" pitchFamily="50" charset="-127"/>
              </a:rPr>
              <a:t>이틀 후 </a:t>
            </a:r>
            <a:r>
              <a:rPr lang="ko-KR" altLang="en-US" sz="2800" b="1" dirty="0" err="1" smtClean="0">
                <a:latin typeface="맑은 고딕" pitchFamily="50" charset="-127"/>
                <a:ea typeface="맑은 고딕" pitchFamily="50" charset="-127"/>
              </a:rPr>
              <a:t>푸에블로호</a:t>
            </a:r>
            <a:r>
              <a:rPr lang="ko-KR" altLang="en-US" sz="2800" b="1" dirty="0" smtClean="0">
                <a:latin typeface="맑은 고딕" pitchFamily="50" charset="-127"/>
                <a:ea typeface="맑은 고딕" pitchFamily="50" charset="-127"/>
              </a:rPr>
              <a:t> 사건</a:t>
            </a:r>
            <a:r>
              <a:rPr lang="en-US" altLang="ko-KR" sz="2800" b="1" dirty="0" smtClean="0">
                <a:latin typeface="맑은 고딕" pitchFamily="50" charset="-127"/>
                <a:ea typeface="맑은 고딕" pitchFamily="50" charset="-127"/>
              </a:rPr>
              <a:t>:</a:t>
            </a:r>
            <a:r>
              <a:rPr lang="en-US" altLang="ko-KR" sz="2800" dirty="0" smtClean="0">
                <a:latin typeface="맑은 고딕" pitchFamily="50" charset="-127"/>
                <a:ea typeface="맑은 고딕" pitchFamily="50" charset="-127"/>
              </a:rPr>
              <a:t> </a:t>
            </a:r>
            <a:r>
              <a:rPr lang="ko-KR" altLang="en-US" sz="2800" dirty="0" smtClean="0">
                <a:latin typeface="맑은 고딕" pitchFamily="50" charset="-127"/>
                <a:ea typeface="맑은 고딕" pitchFamily="50" charset="-127"/>
              </a:rPr>
              <a:t>원산 근처에서 북한에 의해 나포됨</a:t>
            </a:r>
            <a:r>
              <a:rPr lang="en-US" altLang="ko-KR" sz="2800" dirty="0" smtClean="0">
                <a:latin typeface="맑은 고딕" pitchFamily="50" charset="-127"/>
                <a:ea typeface="맑은 고딕" pitchFamily="50" charset="-127"/>
              </a:rPr>
              <a:t>. 70</a:t>
            </a:r>
            <a:r>
              <a:rPr lang="ko-KR" altLang="en-US" sz="2800" dirty="0" smtClean="0">
                <a:latin typeface="맑은 고딕" pitchFamily="50" charset="-127"/>
                <a:ea typeface="맑은 고딕" pitchFamily="50" charset="-127"/>
              </a:rPr>
              <a:t>여명의 선원이 억류됨</a:t>
            </a:r>
            <a:r>
              <a:rPr lang="en-US" altLang="ko-KR" sz="2800" dirty="0" smtClean="0">
                <a:latin typeface="맑은 고딕" pitchFamily="50" charset="-127"/>
                <a:ea typeface="맑은 고딕" pitchFamily="50" charset="-127"/>
              </a:rPr>
              <a:t>. </a:t>
            </a:r>
          </a:p>
          <a:p>
            <a:pPr marL="533400" indent="0" algn="just">
              <a:buNone/>
            </a:pPr>
            <a:r>
              <a:rPr lang="ko-KR" altLang="en-US" sz="2600" dirty="0" smtClean="0">
                <a:latin typeface="맑은 고딕" pitchFamily="50" charset="-127"/>
                <a:ea typeface="맑은 고딕" pitchFamily="50" charset="-127"/>
              </a:rPr>
              <a:t>아이젠하워 </a:t>
            </a:r>
            <a:r>
              <a:rPr lang="en-US" altLang="ko-KR" sz="2600" dirty="0" smtClean="0">
                <a:latin typeface="맑은 고딕" pitchFamily="50" charset="-127"/>
                <a:ea typeface="맑은 고딕" pitchFamily="50" charset="-127"/>
              </a:rPr>
              <a:t>“1968</a:t>
            </a:r>
            <a:r>
              <a:rPr lang="ko-KR" altLang="en-US" sz="2600" dirty="0" smtClean="0">
                <a:latin typeface="맑은 고딕" pitchFamily="50" charset="-127"/>
                <a:ea typeface="맑은 고딕" pitchFamily="50" charset="-127"/>
              </a:rPr>
              <a:t>년 발생했던 가장 당황했던 사건</a:t>
            </a:r>
            <a:r>
              <a:rPr lang="en-US" altLang="ko-KR" sz="2600" dirty="0" smtClean="0">
                <a:latin typeface="맑은 고딕" pitchFamily="50" charset="-127"/>
                <a:ea typeface="맑은 고딕" pitchFamily="50" charset="-127"/>
              </a:rPr>
              <a:t>”</a:t>
            </a:r>
            <a:endParaRPr lang="en-US" altLang="ko-KR" sz="2800" dirty="0" smtClean="0">
              <a:latin typeface="맑은 고딕" pitchFamily="50" charset="-127"/>
              <a:ea typeface="맑은 고딕" pitchFamily="50" charset="-127"/>
            </a:endParaRPr>
          </a:p>
          <a:p>
            <a:pPr marL="533400" indent="-533400" algn="just">
              <a:buFont typeface="Wingdings" pitchFamily="2" charset="2"/>
              <a:buChar char="ü"/>
            </a:pPr>
            <a:r>
              <a:rPr lang="en-US" altLang="ko-KR" sz="2800" b="1" dirty="0" smtClean="0">
                <a:latin typeface="맑은 고딕" pitchFamily="50" charset="-127"/>
                <a:ea typeface="맑은 고딕" pitchFamily="50" charset="-127"/>
              </a:rPr>
              <a:t>10</a:t>
            </a:r>
            <a:r>
              <a:rPr lang="ko-KR" altLang="en-US" sz="2800" b="1" dirty="0" smtClean="0">
                <a:latin typeface="맑은 고딕" pitchFamily="50" charset="-127"/>
                <a:ea typeface="맑은 고딕" pitchFamily="50" charset="-127"/>
              </a:rPr>
              <a:t>일 후 구정공세</a:t>
            </a:r>
            <a:r>
              <a:rPr lang="ko-KR" altLang="en-US" sz="2800" dirty="0" smtClean="0">
                <a:latin typeface="맑은 고딕" pitchFamily="50" charset="-127"/>
                <a:ea typeface="맑은 고딕" pitchFamily="50" charset="-127"/>
              </a:rPr>
              <a:t> </a:t>
            </a:r>
            <a:r>
              <a:rPr lang="en-US" altLang="ko-KR" sz="2400" dirty="0" smtClean="0">
                <a:latin typeface="맑은 고딕" pitchFamily="50" charset="-127"/>
                <a:ea typeface="맑은 고딕" pitchFamily="50" charset="-127"/>
              </a:rPr>
              <a:t>(</a:t>
            </a:r>
            <a:r>
              <a:rPr lang="en-US" altLang="ko-KR" sz="2400" dirty="0" err="1" smtClean="0">
                <a:latin typeface="맑은 고딕" pitchFamily="50" charset="-127"/>
                <a:ea typeface="맑은 고딕" pitchFamily="50" charset="-127"/>
              </a:rPr>
              <a:t>Tet</a:t>
            </a:r>
            <a:r>
              <a:rPr lang="ko-KR" altLang="en-US" sz="2400" dirty="0" smtClean="0">
                <a:latin typeface="맑은 고딕" pitchFamily="50" charset="-127"/>
                <a:ea typeface="맑은 고딕" pitchFamily="50" charset="-127"/>
              </a:rPr>
              <a:t> </a:t>
            </a:r>
            <a:r>
              <a:rPr lang="en-US" altLang="ko-KR" sz="2400" dirty="0" smtClean="0">
                <a:latin typeface="맑은 고딕" pitchFamily="50" charset="-127"/>
                <a:ea typeface="맑은 고딕" pitchFamily="50" charset="-127"/>
              </a:rPr>
              <a:t>Offensive in Vietnam)</a:t>
            </a:r>
            <a:r>
              <a:rPr lang="en-US" altLang="ko-KR" sz="2800" dirty="0" smtClean="0">
                <a:latin typeface="맑은 고딕" pitchFamily="50" charset="-127"/>
                <a:ea typeface="맑은 고딕" pitchFamily="50" charset="-127"/>
              </a:rPr>
              <a:t> </a:t>
            </a:r>
          </a:p>
          <a:p>
            <a:pPr marL="533400" indent="-533400" algn="just">
              <a:buFont typeface="Wingdings" pitchFamily="2" charset="2"/>
              <a:buChar char="ü"/>
            </a:pPr>
            <a:r>
              <a:rPr lang="ko-KR" altLang="en-US" sz="2800" b="1" dirty="0" smtClean="0">
                <a:latin typeface="맑은 고딕" pitchFamily="50" charset="-127"/>
                <a:ea typeface="맑은 고딕" pitchFamily="50" charset="-127"/>
              </a:rPr>
              <a:t>이승복 사건</a:t>
            </a:r>
            <a:r>
              <a:rPr lang="en-US" altLang="ko-KR" sz="2800" b="1" dirty="0" smtClean="0">
                <a:latin typeface="맑은 고딕" pitchFamily="50" charset="-127"/>
                <a:ea typeface="맑은 고딕" pitchFamily="50" charset="-127"/>
              </a:rPr>
              <a:t>:</a:t>
            </a:r>
            <a:r>
              <a:rPr lang="en-US" altLang="ko-KR" sz="2800" dirty="0" smtClean="0">
                <a:latin typeface="맑은 고딕" pitchFamily="50" charset="-127"/>
                <a:ea typeface="맑은 고딕" pitchFamily="50" charset="-127"/>
              </a:rPr>
              <a:t> 10</a:t>
            </a:r>
            <a:r>
              <a:rPr lang="ko-KR" altLang="en-US" sz="2800" dirty="0" smtClean="0">
                <a:latin typeface="맑은 고딕" pitchFamily="50" charset="-127"/>
                <a:ea typeface="맑은 고딕" pitchFamily="50" charset="-127"/>
              </a:rPr>
              <a:t>월 </a:t>
            </a:r>
            <a:r>
              <a:rPr lang="en-US" altLang="ko-KR" sz="2800" dirty="0" smtClean="0">
                <a:latin typeface="맑은 고딕" pitchFamily="50" charset="-127"/>
                <a:ea typeface="맑은 고딕" pitchFamily="50" charset="-127"/>
              </a:rPr>
              <a:t>30</a:t>
            </a:r>
            <a:r>
              <a:rPr lang="ko-KR" altLang="en-US" sz="2800" dirty="0" smtClean="0">
                <a:latin typeface="맑은 고딕" pitchFamily="50" charset="-127"/>
                <a:ea typeface="맑은 고딕" pitchFamily="50" charset="-127"/>
              </a:rPr>
              <a:t>일</a:t>
            </a:r>
            <a:r>
              <a:rPr lang="en-US" altLang="ko-KR" sz="2800" dirty="0" smtClean="0">
                <a:latin typeface="맑은 고딕" pitchFamily="50" charset="-127"/>
                <a:ea typeface="맑은 고딕" pitchFamily="50" charset="-127"/>
              </a:rPr>
              <a:t>~11</a:t>
            </a:r>
            <a:r>
              <a:rPr lang="ko-KR" altLang="en-US" sz="2800" dirty="0" smtClean="0">
                <a:latin typeface="맑은 고딕" pitchFamily="50" charset="-127"/>
                <a:ea typeface="맑은 고딕" pitchFamily="50" charset="-127"/>
              </a:rPr>
              <a:t>월 </a:t>
            </a:r>
            <a:r>
              <a:rPr lang="en-US" altLang="ko-KR" sz="2800" dirty="0" smtClean="0">
                <a:latin typeface="맑은 고딕" pitchFamily="50" charset="-127"/>
                <a:ea typeface="맑은 고딕" pitchFamily="50" charset="-127"/>
              </a:rPr>
              <a:t>2</a:t>
            </a:r>
            <a:r>
              <a:rPr lang="ko-KR" altLang="en-US" sz="2800" dirty="0" smtClean="0">
                <a:latin typeface="맑은 고딕" pitchFamily="50" charset="-127"/>
                <a:ea typeface="맑은 고딕" pitchFamily="50" charset="-127"/>
              </a:rPr>
              <a:t>일 </a:t>
            </a:r>
            <a:r>
              <a:rPr lang="en-US" altLang="ko-KR" sz="2800" dirty="0" smtClean="0">
                <a:latin typeface="맑은 고딕" pitchFamily="50" charset="-127"/>
                <a:ea typeface="맑은 고딕" pitchFamily="50" charset="-127"/>
              </a:rPr>
              <a:t>120</a:t>
            </a:r>
            <a:r>
              <a:rPr lang="ko-KR" altLang="en-US" sz="2800" dirty="0" smtClean="0">
                <a:latin typeface="맑은 고딕" pitchFamily="50" charset="-127"/>
                <a:ea typeface="맑은 고딕" pitchFamily="50" charset="-127"/>
              </a:rPr>
              <a:t>여 명의 게릴라들이 울진 삼척 지구에 침투</a:t>
            </a:r>
            <a:r>
              <a:rPr lang="en-US" altLang="ko-KR" sz="2800" dirty="0" smtClean="0">
                <a:latin typeface="맑은 고딕" pitchFamily="50" charset="-127"/>
                <a:ea typeface="맑은 고딕" pitchFamily="50" charset="-127"/>
              </a:rPr>
              <a:t>.</a:t>
            </a:r>
          </a:p>
          <a:p>
            <a:pPr marL="533400" indent="-533400" algn="just">
              <a:buFont typeface="Wingdings" pitchFamily="2" charset="2"/>
              <a:buChar char="ü"/>
            </a:pPr>
            <a:r>
              <a:rPr lang="en-US" altLang="ko-KR" sz="2800" b="1" dirty="0" smtClean="0">
                <a:latin typeface="맑은 고딕" pitchFamily="50" charset="-127"/>
                <a:ea typeface="맑은 고딕" pitchFamily="50" charset="-127"/>
              </a:rPr>
              <a:t>1969</a:t>
            </a:r>
            <a:r>
              <a:rPr lang="ko-KR" altLang="en-US" sz="2800" b="1" dirty="0" smtClean="0">
                <a:latin typeface="맑은 고딕" pitchFamily="50" charset="-127"/>
                <a:ea typeface="맑은 고딕" pitchFamily="50" charset="-127"/>
              </a:rPr>
              <a:t>년에도 계속됨</a:t>
            </a:r>
            <a:r>
              <a:rPr lang="en-US" altLang="ko-KR" sz="2800" b="1" dirty="0" smtClean="0">
                <a:latin typeface="맑은 고딕" pitchFamily="50" charset="-127"/>
                <a:ea typeface="맑은 고딕" pitchFamily="50" charset="-127"/>
              </a:rPr>
              <a:t>:</a:t>
            </a:r>
            <a:r>
              <a:rPr lang="en-US" altLang="ko-KR" sz="2800" dirty="0" smtClean="0">
                <a:latin typeface="맑은 고딕" pitchFamily="50" charset="-127"/>
                <a:ea typeface="맑은 고딕" pitchFamily="50" charset="-127"/>
              </a:rPr>
              <a:t> EC 121</a:t>
            </a:r>
            <a:r>
              <a:rPr lang="ko-KR" altLang="en-US" sz="2800" dirty="0" smtClean="0">
                <a:latin typeface="맑은 고딕" pitchFamily="50" charset="-127"/>
                <a:ea typeface="맑은 고딕" pitchFamily="50" charset="-127"/>
              </a:rPr>
              <a:t>기 격추 사건</a:t>
            </a:r>
            <a:r>
              <a:rPr lang="en-US" altLang="ko-KR" sz="2800" dirty="0" smtClean="0">
                <a:latin typeface="맑은 고딕" pitchFamily="50" charset="-127"/>
                <a:ea typeface="맑은 고딕" pitchFamily="50" charset="-127"/>
              </a:rPr>
              <a:t>, </a:t>
            </a:r>
            <a:r>
              <a:rPr lang="ko-KR" altLang="en-US" sz="2800" dirty="0" err="1" smtClean="0">
                <a:latin typeface="맑은 고딕" pitchFamily="50" charset="-127"/>
                <a:ea typeface="맑은 고딕" pitchFamily="50" charset="-127"/>
              </a:rPr>
              <a:t>칼기</a:t>
            </a:r>
            <a:r>
              <a:rPr lang="ko-KR" altLang="en-US" sz="2800" dirty="0" smtClean="0">
                <a:latin typeface="맑은 고딕" pitchFamily="50" charset="-127"/>
                <a:ea typeface="맑은 고딕" pitchFamily="50" charset="-127"/>
              </a:rPr>
              <a:t> 납북사건</a:t>
            </a:r>
            <a:r>
              <a:rPr lang="en-US" altLang="ko-KR" sz="2800" dirty="0" smtClean="0">
                <a:latin typeface="맑은 고딕" pitchFamily="50" charset="-127"/>
                <a:ea typeface="맑은 고딕" pitchFamily="50" charset="-127"/>
              </a:rPr>
              <a:t>-</a:t>
            </a:r>
            <a:r>
              <a:rPr lang="ko-KR" altLang="en-US" sz="2800" dirty="0" smtClean="0">
                <a:latin typeface="맑은 고딕" pitchFamily="50" charset="-127"/>
                <a:ea typeface="맑은 고딕" pitchFamily="50" charset="-127"/>
              </a:rPr>
              <a:t>이산가족</a:t>
            </a:r>
            <a:endParaRPr lang="en-US" altLang="ko-KR" sz="2800" dirty="0" smtClean="0">
              <a:latin typeface="맑은 고딕" pitchFamily="50" charset="-127"/>
              <a:ea typeface="맑은 고딕" pitchFamily="50" charset="-127"/>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noFill/>
          <a:ln w="9525">
            <a:noFill/>
            <a:miter lim="800000"/>
            <a:headEnd/>
            <a:tailEnd/>
          </a:ln>
          <a:effectLst/>
        </p:spPr>
        <p:txBody>
          <a:bodyPr vert="horz" wrap="square" lIns="91440" tIns="45720" rIns="91440" bIns="45720" numCol="1" anchor="ctr" anchorCtr="0" compatLnSpc="1">
            <a:prstTxWarp prst="textNoShape">
              <a:avLst/>
            </a:prstTxWarp>
          </a:bodyPr>
          <a:lstStyle/>
          <a:p>
            <a:r>
              <a:rPr lang="ko-KR" altLang="en-US" sz="4000" dirty="0" smtClean="0">
                <a:latin typeface="HY헤드라인M" pitchFamily="18" charset="-127"/>
                <a:ea typeface="HY헤드라인M" pitchFamily="18" charset="-127"/>
              </a:rPr>
              <a:t>이 위기는 무엇 때문</a:t>
            </a:r>
            <a:r>
              <a:rPr lang="en-US" altLang="ko-KR" sz="4000" dirty="0" smtClean="0">
                <a:latin typeface="HY헤드라인M" pitchFamily="18" charset="-127"/>
                <a:ea typeface="HY헤드라인M" pitchFamily="18" charset="-127"/>
              </a:rPr>
              <a:t>?</a:t>
            </a:r>
            <a:endParaRPr lang="en-US" altLang="ko-KR" sz="4000" dirty="0">
              <a:latin typeface="HY헤드라인M" pitchFamily="18" charset="-127"/>
              <a:ea typeface="HY헤드라인M" pitchFamily="18" charset="-127"/>
            </a:endParaRPr>
          </a:p>
        </p:txBody>
      </p:sp>
      <p:sp>
        <p:nvSpPr>
          <p:cNvPr id="6147" name="Rectangle 3"/>
          <p:cNvSpPr>
            <a:spLocks noGrp="1" noChangeArrowheads="1"/>
          </p:cNvSpPr>
          <p:nvPr>
            <p:ph type="body" idx="1"/>
          </p:nvPr>
        </p:nvSpPr>
        <p:spPr>
          <a:noFill/>
          <a:ln w="9525">
            <a:noFill/>
            <a:miter lim="800000"/>
            <a:headEnd/>
            <a:tailEnd/>
          </a:ln>
          <a:effectLst/>
        </p:spPr>
        <p:txBody>
          <a:bodyPr vert="horz" wrap="square" lIns="91440" tIns="45720" rIns="91440" bIns="45720" numCol="1" anchor="t" anchorCtr="0" compatLnSpc="1">
            <a:prstTxWarp prst="textNoShape">
              <a:avLst/>
            </a:prstTxWarp>
          </a:bodyPr>
          <a:lstStyle/>
          <a:p>
            <a:pPr marL="533400" indent="-533400" algn="just">
              <a:lnSpc>
                <a:spcPct val="110000"/>
              </a:lnSpc>
              <a:buFont typeface="Wingdings" pitchFamily="2" charset="2"/>
              <a:buChar char="ü"/>
            </a:pPr>
            <a:r>
              <a:rPr lang="ko-KR" altLang="en-US" sz="2600" b="1" dirty="0" smtClean="0">
                <a:latin typeface="맑은 고딕" pitchFamily="50" charset="-127"/>
                <a:ea typeface="맑은 고딕" pitchFamily="50" charset="-127"/>
              </a:rPr>
              <a:t>유신체제 선포의 직접적 배경</a:t>
            </a:r>
            <a:r>
              <a:rPr lang="en-US" altLang="ko-KR" sz="2600" b="1" dirty="0" smtClean="0">
                <a:latin typeface="맑은 고딕" pitchFamily="50" charset="-127"/>
                <a:ea typeface="맑은 고딕" pitchFamily="50" charset="-127"/>
              </a:rPr>
              <a:t>: </a:t>
            </a:r>
            <a:r>
              <a:rPr lang="ko-KR" altLang="en-US" sz="2400" dirty="0" smtClean="0">
                <a:latin typeface="맑은 고딕" pitchFamily="50" charset="-127"/>
                <a:ea typeface="맑은 고딕" pitchFamily="50" charset="-127"/>
              </a:rPr>
              <a:t>안보위기가 왔지만</a:t>
            </a:r>
            <a:r>
              <a:rPr lang="en-US" altLang="ko-KR" sz="2400" dirty="0" smtClean="0">
                <a:latin typeface="맑은 고딕" pitchFamily="50" charset="-127"/>
                <a:ea typeface="맑은 고딕" pitchFamily="50" charset="-127"/>
              </a:rPr>
              <a:t>, </a:t>
            </a:r>
            <a:r>
              <a:rPr lang="ko-KR" altLang="en-US" sz="2400" dirty="0" smtClean="0">
                <a:latin typeface="맑은 고딕" pitchFamily="50" charset="-127"/>
                <a:ea typeface="맑은 고딕" pitchFamily="50" charset="-127"/>
              </a:rPr>
              <a:t>미국이 박정희 정부를 따돌리고 북한과 직접 협상</a:t>
            </a:r>
            <a:r>
              <a:rPr lang="en-US" altLang="ko-KR" sz="2400" dirty="0" smtClean="0">
                <a:latin typeface="맑은 고딕" pitchFamily="50" charset="-127"/>
                <a:ea typeface="맑은 고딕" pitchFamily="50" charset="-127"/>
              </a:rPr>
              <a:t>. </a:t>
            </a:r>
            <a:r>
              <a:rPr lang="ko-KR" altLang="en-US" sz="2400" dirty="0" smtClean="0">
                <a:latin typeface="맑은 고딕" pitchFamily="50" charset="-127"/>
                <a:ea typeface="맑은 고딕" pitchFamily="50" charset="-127"/>
              </a:rPr>
              <a:t>게다가 </a:t>
            </a:r>
            <a:r>
              <a:rPr lang="en-US" altLang="ko-KR" sz="2400" dirty="0" smtClean="0">
                <a:latin typeface="맑은 고딕" pitchFamily="50" charset="-127"/>
                <a:ea typeface="맑은 고딕" pitchFamily="50" charset="-127"/>
              </a:rPr>
              <a:t>70</a:t>
            </a:r>
            <a:r>
              <a:rPr lang="ko-KR" altLang="en-US" sz="2400" dirty="0" smtClean="0">
                <a:latin typeface="맑은 고딕" pitchFamily="50" charset="-127"/>
                <a:ea typeface="맑은 고딕" pitchFamily="50" charset="-127"/>
              </a:rPr>
              <a:t>년대 초 주한미군 </a:t>
            </a:r>
            <a:r>
              <a:rPr lang="en-US" altLang="ko-KR" sz="2400" dirty="0" smtClean="0">
                <a:latin typeface="맑은 고딕" pitchFamily="50" charset="-127"/>
                <a:ea typeface="맑은 고딕" pitchFamily="50" charset="-127"/>
              </a:rPr>
              <a:t>1</a:t>
            </a:r>
            <a:r>
              <a:rPr lang="ko-KR" altLang="en-US" sz="2400" dirty="0" smtClean="0">
                <a:latin typeface="맑은 고딕" pitchFamily="50" charset="-127"/>
                <a:ea typeface="맑은 고딕" pitchFamily="50" charset="-127"/>
              </a:rPr>
              <a:t>개 사단 철수</a:t>
            </a:r>
            <a:r>
              <a:rPr lang="en-US" altLang="ko-KR" sz="2400" dirty="0" smtClean="0">
                <a:latin typeface="맑은 고딕" pitchFamily="50" charset="-127"/>
                <a:ea typeface="맑은 고딕" pitchFamily="50" charset="-127"/>
              </a:rPr>
              <a:t>. (</a:t>
            </a:r>
            <a:r>
              <a:rPr lang="ko-KR" altLang="en-US" sz="2400" dirty="0" smtClean="0">
                <a:latin typeface="맑은 고딕" pitchFamily="50" charset="-127"/>
                <a:ea typeface="맑은 고딕" pitchFamily="50" charset="-127"/>
              </a:rPr>
              <a:t>서로가 연결된 것으로 파악</a:t>
            </a:r>
            <a:r>
              <a:rPr lang="en-US" altLang="ko-KR" sz="2400" dirty="0" smtClean="0">
                <a:latin typeface="맑은 고딕" pitchFamily="50" charset="-127"/>
                <a:ea typeface="맑은 고딕" pitchFamily="50" charset="-127"/>
              </a:rPr>
              <a:t>)</a:t>
            </a:r>
          </a:p>
          <a:p>
            <a:pPr marL="533400" indent="-533400" algn="just">
              <a:lnSpc>
                <a:spcPct val="110000"/>
              </a:lnSpc>
              <a:buFont typeface="Wingdings" pitchFamily="2" charset="2"/>
              <a:buChar char="ü"/>
            </a:pPr>
            <a:r>
              <a:rPr lang="ko-KR" altLang="en-US" sz="2600" b="1" dirty="0" smtClean="0">
                <a:latin typeface="맑은 고딕" pitchFamily="50" charset="-127"/>
                <a:ea typeface="맑은 고딕" pitchFamily="50" charset="-127"/>
              </a:rPr>
              <a:t>북한의 공격적인 전술</a:t>
            </a:r>
            <a:r>
              <a:rPr lang="en-US" altLang="ko-KR" sz="2600" b="1" dirty="0" smtClean="0">
                <a:latin typeface="맑은 고딕" pitchFamily="50" charset="-127"/>
                <a:ea typeface="맑은 고딕" pitchFamily="50" charset="-127"/>
              </a:rPr>
              <a:t>: </a:t>
            </a:r>
            <a:r>
              <a:rPr lang="ko-KR" altLang="en-US" sz="2400" dirty="0" err="1" smtClean="0">
                <a:latin typeface="맑은 고딕" pitchFamily="50" charset="-127"/>
                <a:ea typeface="맑은 고딕" pitchFamily="50" charset="-127"/>
              </a:rPr>
              <a:t>북베트남을</a:t>
            </a:r>
            <a:r>
              <a:rPr lang="ko-KR" altLang="en-US" sz="2400" dirty="0" smtClean="0">
                <a:latin typeface="맑은 고딕" pitchFamily="50" charset="-127"/>
                <a:ea typeface="맑은 고딕" pitchFamily="50" charset="-127"/>
              </a:rPr>
              <a:t> 돕기 위한 하나의 방안</a:t>
            </a:r>
            <a:r>
              <a:rPr lang="en-US" altLang="ko-KR" sz="2400" dirty="0" smtClean="0">
                <a:latin typeface="맑은 고딕" pitchFamily="50" charset="-127"/>
                <a:ea typeface="맑은 고딕" pitchFamily="50" charset="-127"/>
              </a:rPr>
              <a:t>. 1966</a:t>
            </a:r>
            <a:r>
              <a:rPr lang="ko-KR" altLang="en-US" sz="2400" dirty="0" smtClean="0">
                <a:latin typeface="맑은 고딕" pitchFamily="50" charset="-127"/>
                <a:ea typeface="맑은 고딕" pitchFamily="50" charset="-127"/>
              </a:rPr>
              <a:t>년 </a:t>
            </a:r>
            <a:r>
              <a:rPr lang="ko-KR" altLang="en-US" sz="2400" dirty="0" err="1" smtClean="0">
                <a:latin typeface="맑은 고딕" pitchFamily="50" charset="-127"/>
                <a:ea typeface="맑은 고딕" pitchFamily="50" charset="-127"/>
              </a:rPr>
              <a:t>당대표자대회</a:t>
            </a:r>
            <a:r>
              <a:rPr lang="en-US" altLang="ko-KR" sz="2400" dirty="0" smtClean="0">
                <a:latin typeface="맑은 고딕" pitchFamily="50" charset="-127"/>
                <a:ea typeface="맑은 고딕" pitchFamily="50" charset="-127"/>
              </a:rPr>
              <a:t>, </a:t>
            </a:r>
            <a:r>
              <a:rPr lang="en-US" altLang="ko-KR" sz="2000" dirty="0" smtClean="0">
                <a:latin typeface="맑은 고딕" pitchFamily="50" charset="-127"/>
                <a:ea typeface="맑은 고딕" pitchFamily="50" charset="-127"/>
              </a:rPr>
              <a:t>Mitchell Lerner, “A Dangerous Miscalculation: New Evidence from Communist-Block Archives about North Korea and the Crises of 1968,” </a:t>
            </a:r>
            <a:r>
              <a:rPr lang="en-US" altLang="ko-KR" sz="2000" i="1" dirty="0" smtClean="0">
                <a:latin typeface="맑은 고딕" pitchFamily="50" charset="-127"/>
                <a:ea typeface="맑은 고딕" pitchFamily="50" charset="-127"/>
              </a:rPr>
              <a:t>Journal of Cold War Studies</a:t>
            </a:r>
            <a:r>
              <a:rPr lang="en-US" altLang="ko-KR" sz="2000" dirty="0" smtClean="0">
                <a:latin typeface="맑은 고딕" pitchFamily="50" charset="-127"/>
                <a:ea typeface="맑은 고딕" pitchFamily="50" charset="-127"/>
              </a:rPr>
              <a:t>, Vol. 6, Issue 1, 2004, Winter </a:t>
            </a:r>
          </a:p>
          <a:p>
            <a:pPr marL="533400" indent="-533400" algn="just">
              <a:lnSpc>
                <a:spcPct val="110000"/>
              </a:lnSpc>
              <a:buFont typeface="Wingdings" pitchFamily="2" charset="2"/>
              <a:buChar char="ü"/>
            </a:pPr>
            <a:r>
              <a:rPr lang="en-US" altLang="ko-KR" sz="2600" b="1" dirty="0" smtClean="0">
                <a:latin typeface="맑은 고딕" pitchFamily="50" charset="-127"/>
                <a:ea typeface="맑은 고딕" pitchFamily="50" charset="-127"/>
              </a:rPr>
              <a:t>1960</a:t>
            </a:r>
            <a:r>
              <a:rPr lang="ko-KR" altLang="en-US" sz="2600" b="1" dirty="0" smtClean="0">
                <a:latin typeface="맑은 고딕" pitchFamily="50" charset="-127"/>
                <a:ea typeface="맑은 고딕" pitchFamily="50" charset="-127"/>
              </a:rPr>
              <a:t>년대 초반 이후 북한의 적화공세</a:t>
            </a:r>
            <a:r>
              <a:rPr lang="en-US" altLang="ko-KR" sz="2600" b="1" dirty="0" smtClean="0">
                <a:latin typeface="맑은 고딕" pitchFamily="50" charset="-127"/>
                <a:ea typeface="맑은 고딕" pitchFamily="50" charset="-127"/>
              </a:rPr>
              <a:t>: </a:t>
            </a:r>
            <a:r>
              <a:rPr lang="en-US" altLang="ko-KR" sz="2400" dirty="0" smtClean="0">
                <a:latin typeface="맑은 고딕" pitchFamily="50" charset="-127"/>
                <a:ea typeface="맑은 고딕" pitchFamily="50" charset="-127"/>
              </a:rPr>
              <a:t>4</a:t>
            </a:r>
            <a:r>
              <a:rPr lang="ko-KR" altLang="en-US" sz="2400" dirty="0" smtClean="0">
                <a:latin typeface="맑은 고딕" pitchFamily="50" charset="-127"/>
                <a:ea typeface="맑은 고딕" pitchFamily="50" charset="-127"/>
              </a:rPr>
              <a:t>대 군사노선</a:t>
            </a:r>
            <a:r>
              <a:rPr lang="en-US" altLang="ko-KR" sz="2400" dirty="0" smtClean="0">
                <a:latin typeface="맑은 고딕" pitchFamily="50" charset="-127"/>
                <a:ea typeface="맑은 고딕" pitchFamily="50" charset="-127"/>
              </a:rPr>
              <a:t>(</a:t>
            </a:r>
            <a:r>
              <a:rPr lang="ko-KR" altLang="en-US" sz="2400" dirty="0" smtClean="0">
                <a:latin typeface="맑은 고딕" pitchFamily="50" charset="-127"/>
                <a:ea typeface="맑은 고딕" pitchFamily="50" charset="-127"/>
              </a:rPr>
              <a:t>전군의 간부화 등</a:t>
            </a:r>
            <a:r>
              <a:rPr lang="en-US" altLang="ko-KR" sz="2400" dirty="0" smtClean="0">
                <a:latin typeface="맑은 고딕" pitchFamily="50" charset="-127"/>
                <a:ea typeface="맑은 고딕" pitchFamily="50" charset="-127"/>
              </a:rPr>
              <a:t>)</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noFill/>
          <a:ln w="9525">
            <a:noFill/>
            <a:miter lim="800000"/>
            <a:headEnd/>
            <a:tailEnd/>
          </a:ln>
          <a:effectLst/>
        </p:spPr>
        <p:txBody>
          <a:bodyPr vert="horz" wrap="square" lIns="91440" tIns="45720" rIns="91440" bIns="45720" numCol="1" anchor="ctr" anchorCtr="0" compatLnSpc="1">
            <a:prstTxWarp prst="textNoShape">
              <a:avLst/>
            </a:prstTxWarp>
          </a:bodyPr>
          <a:lstStyle/>
          <a:p>
            <a:r>
              <a:rPr lang="ko-KR" altLang="en-US" sz="4000" dirty="0" smtClean="0">
                <a:latin typeface="HY헤드라인M" pitchFamily="18" charset="-127"/>
                <a:ea typeface="HY헤드라인M" pitchFamily="18" charset="-127"/>
              </a:rPr>
              <a:t>실제적 배경</a:t>
            </a:r>
            <a:endParaRPr lang="ko-KR" altLang="en-US" sz="4000" dirty="0">
              <a:latin typeface="HY헤드라인M" pitchFamily="18" charset="-127"/>
              <a:ea typeface="HY헤드라인M" pitchFamily="18" charset="-127"/>
            </a:endParaRPr>
          </a:p>
        </p:txBody>
      </p:sp>
      <p:sp>
        <p:nvSpPr>
          <p:cNvPr id="3" name="내용 개체 틀 2"/>
          <p:cNvSpPr>
            <a:spLocks noGrp="1"/>
          </p:cNvSpPr>
          <p:nvPr>
            <p:ph idx="1"/>
          </p:nvPr>
        </p:nvSpPr>
        <p:spPr>
          <a:noFill/>
          <a:ln w="9525">
            <a:noFill/>
            <a:miter lim="800000"/>
            <a:headEnd/>
            <a:tailEnd/>
          </a:ln>
          <a:effectLst/>
        </p:spPr>
        <p:txBody>
          <a:bodyPr vert="horz" wrap="square" lIns="91440" tIns="45720" rIns="91440" bIns="45720" numCol="1" anchor="t" anchorCtr="0" compatLnSpc="1">
            <a:prstTxWarp prst="textNoShape">
              <a:avLst/>
            </a:prstTxWarp>
          </a:bodyPr>
          <a:lstStyle/>
          <a:p>
            <a:pPr marL="533400" indent="-533400" algn="just">
              <a:lnSpc>
                <a:spcPct val="150000"/>
              </a:lnSpc>
              <a:buFont typeface="Wingdings" pitchFamily="2" charset="2"/>
              <a:buChar char="ü"/>
            </a:pPr>
            <a:r>
              <a:rPr lang="ko-KR" altLang="en-US" sz="2800" dirty="0" smtClean="0">
                <a:latin typeface="맑은 고딕" pitchFamily="50" charset="-127"/>
                <a:ea typeface="맑은 고딕" pitchFamily="50" charset="-127"/>
              </a:rPr>
              <a:t>북한의 공세는 사실</a:t>
            </a:r>
            <a:r>
              <a:rPr lang="en-US" altLang="ko-KR" sz="2800" dirty="0" smtClean="0">
                <a:latin typeface="맑은 고딕" pitchFamily="50" charset="-127"/>
                <a:ea typeface="맑은 고딕" pitchFamily="50" charset="-127"/>
              </a:rPr>
              <a:t> </a:t>
            </a:r>
            <a:r>
              <a:rPr lang="ko-KR" altLang="en-US" sz="2800" dirty="0" smtClean="0">
                <a:latin typeface="맑은 고딕" pitchFamily="50" charset="-127"/>
                <a:ea typeface="맑은 고딕" pitchFamily="50" charset="-127"/>
              </a:rPr>
              <a:t>약간의 논란거리는 있음</a:t>
            </a:r>
            <a:r>
              <a:rPr lang="en-US" altLang="ko-KR" sz="2800" dirty="0" smtClean="0">
                <a:latin typeface="맑은 고딕" pitchFamily="50" charset="-127"/>
                <a:ea typeface="맑은 고딕" pitchFamily="50" charset="-127"/>
              </a:rPr>
              <a:t>. </a:t>
            </a:r>
            <a:r>
              <a:rPr lang="ko-KR" altLang="en-US" sz="2600" dirty="0" smtClean="0">
                <a:latin typeface="맑은 고딕" pitchFamily="50" charset="-127"/>
                <a:ea typeface="맑은 고딕" pitchFamily="50" charset="-127"/>
              </a:rPr>
              <a:t>동독 대사관의 문서</a:t>
            </a:r>
            <a:r>
              <a:rPr lang="en-US" altLang="ko-KR" sz="2600" dirty="0" smtClean="0">
                <a:latin typeface="맑은 고딕" pitchFamily="50" charset="-127"/>
                <a:ea typeface="맑은 고딕" pitchFamily="50" charset="-127"/>
              </a:rPr>
              <a:t>: </a:t>
            </a:r>
            <a:r>
              <a:rPr lang="ko-KR" altLang="en-US" sz="2600" dirty="0" smtClean="0">
                <a:latin typeface="맑은 고딕" pitchFamily="50" charset="-127"/>
                <a:ea typeface="맑은 고딕" pitchFamily="50" charset="-127"/>
              </a:rPr>
              <a:t>중국이 요청했지만</a:t>
            </a:r>
            <a:r>
              <a:rPr lang="en-US" altLang="ko-KR" sz="2600" dirty="0" smtClean="0">
                <a:latin typeface="맑은 고딕" pitchFamily="50" charset="-127"/>
                <a:ea typeface="맑은 고딕" pitchFamily="50" charset="-127"/>
              </a:rPr>
              <a:t> </a:t>
            </a:r>
            <a:r>
              <a:rPr lang="ko-KR" altLang="en-US" sz="2600" dirty="0" smtClean="0">
                <a:latin typeface="맑은 고딕" pitchFamily="50" charset="-127"/>
                <a:ea typeface="맑은 고딕" pitchFamily="50" charset="-127"/>
              </a:rPr>
              <a:t>북한 거절</a:t>
            </a:r>
            <a:r>
              <a:rPr lang="en-US" altLang="ko-KR" sz="2600" dirty="0" smtClean="0">
                <a:latin typeface="맑은 고딕" pitchFamily="50" charset="-127"/>
                <a:ea typeface="맑은 고딕" pitchFamily="50" charset="-127"/>
              </a:rPr>
              <a:t>. 1966</a:t>
            </a:r>
            <a:r>
              <a:rPr lang="ko-KR" altLang="en-US" sz="2600" dirty="0" smtClean="0">
                <a:latin typeface="맑은 고딕" pitchFamily="50" charset="-127"/>
                <a:ea typeface="맑은 고딕" pitchFamily="50" charset="-127"/>
              </a:rPr>
              <a:t>년</a:t>
            </a:r>
            <a:r>
              <a:rPr lang="en-US" altLang="ko-KR" sz="2600" dirty="0" smtClean="0">
                <a:latin typeface="맑은 고딕" pitchFamily="50" charset="-127"/>
                <a:ea typeface="맑은 고딕" pitchFamily="50" charset="-127"/>
              </a:rPr>
              <a:t> </a:t>
            </a:r>
            <a:r>
              <a:rPr lang="ko-KR" altLang="en-US" sz="2600" dirty="0" smtClean="0">
                <a:latin typeface="맑은 고딕" pitchFamily="50" charset="-127"/>
                <a:ea typeface="맑은 고딕" pitchFamily="50" charset="-127"/>
              </a:rPr>
              <a:t>문화혁명 당시 </a:t>
            </a:r>
            <a:r>
              <a:rPr lang="ko-KR" altLang="en-US" sz="2600" dirty="0" err="1" smtClean="0">
                <a:latin typeface="맑은 고딕" pitchFamily="50" charset="-127"/>
                <a:ea typeface="맑은 고딕" pitchFamily="50" charset="-127"/>
              </a:rPr>
              <a:t>북중관계에</a:t>
            </a:r>
            <a:r>
              <a:rPr lang="ko-KR" altLang="en-US" sz="2600" dirty="0" smtClean="0">
                <a:latin typeface="맑은 고딕" pitchFamily="50" charset="-127"/>
                <a:ea typeface="맑은 고딕" pitchFamily="50" charset="-127"/>
              </a:rPr>
              <a:t> 대한 고려 필요</a:t>
            </a:r>
            <a:r>
              <a:rPr lang="en-US" altLang="ko-KR" sz="2600" dirty="0" smtClean="0">
                <a:latin typeface="맑은 고딕" pitchFamily="50" charset="-127"/>
                <a:ea typeface="맑은 고딕" pitchFamily="50" charset="-127"/>
              </a:rPr>
              <a:t>.</a:t>
            </a:r>
          </a:p>
          <a:p>
            <a:pPr marL="533400" indent="-533400" algn="just">
              <a:lnSpc>
                <a:spcPct val="150000"/>
              </a:lnSpc>
              <a:buFont typeface="Wingdings" pitchFamily="2" charset="2"/>
              <a:buChar char="ü"/>
            </a:pPr>
            <a:r>
              <a:rPr lang="ko-KR" altLang="en-US" sz="2800" dirty="0" smtClean="0">
                <a:latin typeface="맑은 고딕" pitchFamily="50" charset="-127"/>
                <a:ea typeface="맑은 고딕" pitchFamily="50" charset="-127"/>
              </a:rPr>
              <a:t>그러나 또 하나 고려해야 할 것은 </a:t>
            </a:r>
            <a:r>
              <a:rPr lang="en-US" altLang="ko-KR" sz="2800" dirty="0" smtClean="0">
                <a:latin typeface="맑은 고딕" pitchFamily="50" charset="-127"/>
                <a:ea typeface="맑은 고딕" pitchFamily="50" charset="-127"/>
              </a:rPr>
              <a:t>1968</a:t>
            </a:r>
            <a:r>
              <a:rPr lang="ko-KR" altLang="en-US" sz="2800" dirty="0" smtClean="0">
                <a:latin typeface="맑은 고딕" pitchFamily="50" charset="-127"/>
                <a:ea typeface="맑은 고딕" pitchFamily="50" charset="-127"/>
              </a:rPr>
              <a:t>년 이전에 있었던 남북 간 갈등의 고조</a:t>
            </a:r>
            <a:r>
              <a:rPr lang="en-US" altLang="ko-KR" sz="2800" dirty="0" smtClean="0">
                <a:latin typeface="맑은 고딕" pitchFamily="50" charset="-127"/>
                <a:ea typeface="맑은 고딕" pitchFamily="50" charset="-127"/>
              </a:rPr>
              <a:t>. </a:t>
            </a:r>
          </a:p>
          <a:p>
            <a:pPr marL="533400" indent="-533400" algn="just">
              <a:lnSpc>
                <a:spcPct val="150000"/>
              </a:lnSpc>
              <a:buFont typeface="Wingdings" pitchFamily="2" charset="2"/>
              <a:buChar char="ü"/>
            </a:pPr>
            <a:r>
              <a:rPr lang="en-US" altLang="ko-KR" sz="2800" dirty="0" smtClean="0">
                <a:latin typeface="맑은 고딕" pitchFamily="50" charset="-127"/>
                <a:ea typeface="맑은 고딕" pitchFamily="50" charset="-127"/>
              </a:rPr>
              <a:t>1966</a:t>
            </a:r>
            <a:r>
              <a:rPr lang="ko-KR" altLang="en-US" sz="2800" dirty="0" smtClean="0">
                <a:latin typeface="맑은 고딕" pitchFamily="50" charset="-127"/>
                <a:ea typeface="맑은 고딕" pitchFamily="50" charset="-127"/>
              </a:rPr>
              <a:t>년 </a:t>
            </a:r>
            <a:r>
              <a:rPr lang="en-US" altLang="ko-KR" sz="2800" dirty="0" smtClean="0">
                <a:latin typeface="맑은 고딕" pitchFamily="50" charset="-127"/>
                <a:ea typeface="맑은 고딕" pitchFamily="50" charset="-127"/>
              </a:rPr>
              <a:t>10</a:t>
            </a:r>
            <a:r>
              <a:rPr lang="ko-KR" altLang="en-US" sz="2800" dirty="0" smtClean="0">
                <a:latin typeface="맑은 고딕" pitchFamily="50" charset="-127"/>
                <a:ea typeface="맑은 고딕" pitchFamily="50" charset="-127"/>
              </a:rPr>
              <a:t>월 </a:t>
            </a:r>
            <a:r>
              <a:rPr lang="en-US" altLang="ko-KR" sz="2800" dirty="0" smtClean="0">
                <a:latin typeface="맑은 고딕" pitchFamily="50" charset="-127"/>
                <a:ea typeface="맑은 고딕" pitchFamily="50" charset="-127"/>
              </a:rPr>
              <a:t>31</a:t>
            </a:r>
            <a:r>
              <a:rPr lang="ko-KR" altLang="en-US" sz="2800" dirty="0" smtClean="0">
                <a:latin typeface="맑은 고딕" pitchFamily="50" charset="-127"/>
                <a:ea typeface="맑은 고딕" pitchFamily="50" charset="-127"/>
              </a:rPr>
              <a:t>일 존슨 대통령의 방문</a:t>
            </a:r>
            <a:r>
              <a:rPr lang="en-US" altLang="ko-KR" sz="2400" dirty="0" smtClean="0">
                <a:latin typeface="맑은 고딕" pitchFamily="50" charset="-127"/>
                <a:ea typeface="맑은 고딕" pitchFamily="50" charset="-127"/>
              </a:rPr>
              <a:t>(</a:t>
            </a:r>
            <a:r>
              <a:rPr lang="ko-KR" altLang="en-US" sz="2400" dirty="0" err="1" smtClean="0">
                <a:latin typeface="맑은 고딕" pitchFamily="50" charset="-127"/>
                <a:ea typeface="맑은 고딕" pitchFamily="50" charset="-127"/>
              </a:rPr>
              <a:t>존슨탕</a:t>
            </a:r>
            <a:r>
              <a:rPr lang="en-US" altLang="ko-KR" sz="2400" dirty="0" smtClean="0">
                <a:latin typeface="맑은 고딕" pitchFamily="50" charset="-127"/>
                <a:ea typeface="맑은 고딕" pitchFamily="50" charset="-127"/>
              </a:rPr>
              <a:t>, </a:t>
            </a:r>
            <a:r>
              <a:rPr lang="ko-KR" altLang="en-US" sz="2400" dirty="0" err="1" smtClean="0">
                <a:latin typeface="맑은 고딕" pitchFamily="50" charset="-127"/>
                <a:ea typeface="맑은 고딕" pitchFamily="50" charset="-127"/>
              </a:rPr>
              <a:t>부대찌게</a:t>
            </a:r>
            <a:r>
              <a:rPr lang="en-US" altLang="ko-KR" sz="2400" dirty="0" smtClean="0">
                <a:latin typeface="맑은 고딕" pitchFamily="50" charset="-127"/>
                <a:ea typeface="맑은 고딕" pitchFamily="50" charset="-127"/>
              </a:rPr>
              <a:t>)</a:t>
            </a:r>
            <a:endParaRPr lang="ko-KR" altLang="en-US" sz="2400" dirty="0" smtClean="0">
              <a:latin typeface="맑은 고딕" pitchFamily="50" charset="-127"/>
              <a:ea typeface="맑은 고딕" pitchFamily="50" charset="-127"/>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모서리가 둥근 직사각형 4"/>
          <p:cNvSpPr/>
          <p:nvPr/>
        </p:nvSpPr>
        <p:spPr>
          <a:xfrm>
            <a:off x="7236296" y="1790922"/>
            <a:ext cx="1656184" cy="45365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5362" name="Rectangle 2"/>
          <p:cNvSpPr>
            <a:spLocks noGrp="1" noChangeArrowheads="1"/>
          </p:cNvSpPr>
          <p:nvPr>
            <p:ph type="title"/>
          </p:nvPr>
        </p:nvSpPr>
        <p:spPr>
          <a:noFill/>
          <a:ln w="9525">
            <a:noFill/>
            <a:miter lim="800000"/>
            <a:headEnd/>
            <a:tailEnd/>
          </a:ln>
          <a:effectLst/>
        </p:spPr>
        <p:txBody>
          <a:bodyPr vert="horz" wrap="square" lIns="91440" tIns="45720" rIns="91440" bIns="45720" numCol="1" anchor="ctr" anchorCtr="0" compatLnSpc="1">
            <a:prstTxWarp prst="textNoShape">
              <a:avLst/>
            </a:prstTxWarp>
          </a:bodyPr>
          <a:lstStyle/>
          <a:p>
            <a:r>
              <a:rPr lang="ko-KR" altLang="en-US" sz="4000" dirty="0" smtClean="0">
                <a:latin typeface="HY헤드라인M" pitchFamily="18" charset="-127"/>
                <a:ea typeface="HY헤드라인M" pitchFamily="18" charset="-127"/>
              </a:rPr>
              <a:t>급증하는 남북간 충돌</a:t>
            </a:r>
            <a:endParaRPr lang="en-US" altLang="ko-KR" sz="4000" dirty="0">
              <a:latin typeface="HY헤드라인M" pitchFamily="18" charset="-127"/>
              <a:ea typeface="HY헤드라인M" pitchFamily="18" charset="-127"/>
            </a:endParaRPr>
          </a:p>
        </p:txBody>
      </p:sp>
      <p:sp>
        <p:nvSpPr>
          <p:cNvPr id="15364" name="Rectangle 4"/>
          <p:cNvSpPr>
            <a:spLocks noChangeArrowheads="1"/>
          </p:cNvSpPr>
          <p:nvPr/>
        </p:nvSpPr>
        <p:spPr bwMode="auto">
          <a:xfrm>
            <a:off x="0" y="2171700"/>
            <a:ext cx="9144000" cy="0"/>
          </a:xfrm>
          <a:prstGeom prst="rect">
            <a:avLst/>
          </a:prstGeom>
          <a:noFill/>
          <a:ln w="9525">
            <a:noFill/>
            <a:miter lim="800000"/>
            <a:headEnd/>
            <a:tailEnd/>
          </a:ln>
          <a:effectLst/>
        </p:spPr>
        <p:txBody>
          <a:bodyPr anchor="ctr">
            <a:spAutoFit/>
          </a:bodyPr>
          <a:lstStyle/>
          <a:p>
            <a:endParaRPr lang="ko-KR" altLang="en-US"/>
          </a:p>
        </p:txBody>
      </p:sp>
      <p:graphicFrame>
        <p:nvGraphicFramePr>
          <p:cNvPr id="15682" name="Group 322"/>
          <p:cNvGraphicFramePr>
            <a:graphicFrameLocks noGrp="1"/>
          </p:cNvGraphicFramePr>
          <p:nvPr/>
        </p:nvGraphicFramePr>
        <p:xfrm>
          <a:off x="323528" y="1878672"/>
          <a:ext cx="8496175" cy="4358640"/>
        </p:xfrm>
        <a:graphic>
          <a:graphicData uri="http://schemas.openxmlformats.org/drawingml/2006/table">
            <a:tbl>
              <a:tblPr/>
              <a:tblGrid>
                <a:gridCol w="4319587"/>
                <a:gridCol w="1368276"/>
                <a:gridCol w="1296144"/>
                <a:gridCol w="1512168"/>
              </a:tblGrid>
              <a:tr h="307610">
                <a:tc>
                  <a:txBody>
                    <a:bodyPr/>
                    <a:lstStyle/>
                    <a:p>
                      <a:pPr marL="0" marR="0" lvl="0" indent="0" algn="just" defTabSz="914400" rtl="0" eaLnBrk="1" fontAlgn="base" latinLnBrk="1" hangingPunct="1">
                        <a:lnSpc>
                          <a:spcPct val="100000"/>
                        </a:lnSpc>
                        <a:spcBef>
                          <a:spcPct val="0"/>
                        </a:spcBef>
                        <a:spcAft>
                          <a:spcPct val="0"/>
                        </a:spcAft>
                        <a:buClrTx/>
                        <a:buSzTx/>
                        <a:buFontTx/>
                        <a:buNone/>
                        <a:tabLst/>
                      </a:pPr>
                      <a:r>
                        <a:rPr kumimoji="1" lang="en-US" altLang="ko-KR" sz="900" b="0" i="0" u="none" strike="noStrike" cap="none" normalizeH="0" baseline="0" dirty="0" smtClean="0">
                          <a:ln>
                            <a:noFill/>
                          </a:ln>
                          <a:solidFill>
                            <a:srgbClr val="000000"/>
                          </a:solidFill>
                          <a:effectLst/>
                          <a:latin typeface="맑은 고딕" pitchFamily="50" charset="-127"/>
                          <a:ea typeface="맑은 고딕" pitchFamily="50" charset="-127"/>
                          <a:cs typeface="한컴바탕" pitchFamily="18" charset="-127"/>
                        </a:rPr>
                        <a:t> </a:t>
                      </a:r>
                      <a:endParaRPr kumimoji="1" lang="en-US" altLang="ko-KR" sz="1800" b="0" i="0" u="none" strike="noStrike" cap="none" normalizeH="0" baseline="0" dirty="0" smtClean="0">
                        <a:ln>
                          <a:noFill/>
                        </a:ln>
                        <a:solidFill>
                          <a:schemeClr val="tx1"/>
                        </a:solidFill>
                        <a:effectLst/>
                        <a:latin typeface="맑은 고딕" pitchFamily="50" charset="-127"/>
                        <a:ea typeface="맑은 고딕" pitchFamily="50" charset="-127"/>
                        <a:cs typeface="한컴바탕" pitchFamily="18" charset="-127"/>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1" lang="en-US" altLang="ko-KR" sz="2000" b="1" i="0" u="none" strike="noStrike" cap="none" normalizeH="0" baseline="0" dirty="0" smtClean="0">
                          <a:ln>
                            <a:noFill/>
                          </a:ln>
                          <a:solidFill>
                            <a:srgbClr val="000000"/>
                          </a:solidFill>
                          <a:effectLst/>
                          <a:latin typeface="맑은 고딕" pitchFamily="50" charset="-127"/>
                          <a:ea typeface="맑은 고딕" pitchFamily="50" charset="-127"/>
                          <a:cs typeface="한컴바탕" pitchFamily="18" charset="-127"/>
                        </a:rPr>
                        <a:t>1965</a:t>
                      </a:r>
                      <a:r>
                        <a:rPr kumimoji="1" lang="ko-KR" altLang="en-US" sz="2000" b="1" i="0" u="none" strike="noStrike" cap="none" normalizeH="0" baseline="0" dirty="0" smtClean="0">
                          <a:ln>
                            <a:noFill/>
                          </a:ln>
                          <a:solidFill>
                            <a:srgbClr val="000000"/>
                          </a:solidFill>
                          <a:effectLst/>
                          <a:latin typeface="맑은 고딕" pitchFamily="50" charset="-127"/>
                          <a:ea typeface="맑은 고딕" pitchFamily="50" charset="-127"/>
                          <a:cs typeface="한컴바탕" pitchFamily="18" charset="-127"/>
                        </a:rPr>
                        <a:t>년</a:t>
                      </a:r>
                      <a:endParaRPr kumimoji="1" lang="en-US" altLang="ko-KR" sz="2000" b="1" i="0" u="none" strike="noStrike" cap="none" normalizeH="0" baseline="0" dirty="0" smtClean="0">
                        <a:ln>
                          <a:noFill/>
                        </a:ln>
                        <a:solidFill>
                          <a:srgbClr val="000000"/>
                        </a:solidFill>
                        <a:effectLst/>
                        <a:latin typeface="맑은 고딕" pitchFamily="50" charset="-127"/>
                        <a:ea typeface="맑은 고딕" pitchFamily="50" charset="-127"/>
                        <a:cs typeface="한컴바탕" pitchFamily="18" charset="-127"/>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1" lang="en-US" altLang="ko-KR" sz="2000" b="1" i="0" u="none" strike="noStrike" cap="none" normalizeH="0" baseline="0" dirty="0" smtClean="0">
                          <a:ln>
                            <a:noFill/>
                          </a:ln>
                          <a:solidFill>
                            <a:schemeClr val="tx1"/>
                          </a:solidFill>
                          <a:effectLst/>
                          <a:latin typeface="맑은 고딕" pitchFamily="50" charset="-127"/>
                          <a:ea typeface="맑은 고딕" pitchFamily="50" charset="-127"/>
                        </a:rPr>
                        <a:t>1966</a:t>
                      </a:r>
                      <a:r>
                        <a:rPr kumimoji="1" lang="ko-KR" altLang="en-US" sz="2000" b="1" i="0" u="none" strike="noStrike" cap="none" normalizeH="0" baseline="0" dirty="0" smtClean="0">
                          <a:ln>
                            <a:noFill/>
                          </a:ln>
                          <a:solidFill>
                            <a:schemeClr val="tx1"/>
                          </a:solidFill>
                          <a:effectLst/>
                          <a:latin typeface="맑은 고딕" pitchFamily="50" charset="-127"/>
                          <a:ea typeface="맑은 고딕" pitchFamily="50" charset="-127"/>
                        </a:rPr>
                        <a:t>년</a:t>
                      </a:r>
                      <a:endParaRPr kumimoji="1" lang="en-US" altLang="ko-KR" sz="2000" b="1" i="0" u="none" strike="noStrike" cap="none" normalizeH="0" baseline="0" dirty="0" smtClean="0">
                        <a:ln>
                          <a:noFill/>
                        </a:ln>
                        <a:solidFill>
                          <a:schemeClr val="tx1"/>
                        </a:solidFill>
                        <a:effectLst/>
                        <a:latin typeface="맑은 고딕" pitchFamily="50" charset="-127"/>
                        <a:ea typeface="맑은 고딕" pitchFamily="50" charset="-127"/>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1" lang="en-US" altLang="ko-KR" sz="2000" b="1" i="0" u="none" strike="noStrike" cap="none" normalizeH="0" baseline="0" dirty="0" smtClean="0">
                          <a:ln>
                            <a:noFill/>
                          </a:ln>
                          <a:solidFill>
                            <a:srgbClr val="000000"/>
                          </a:solidFill>
                          <a:effectLst/>
                          <a:latin typeface="맑은 고딕" pitchFamily="50" charset="-127"/>
                          <a:ea typeface="맑은 고딕" pitchFamily="50" charset="-127"/>
                          <a:cs typeface="한컴바탕" pitchFamily="18" charset="-127"/>
                        </a:rPr>
                        <a:t>1967</a:t>
                      </a:r>
                      <a:r>
                        <a:rPr kumimoji="1" lang="ko-KR" altLang="en-US" sz="2000" b="1" i="0" u="none" strike="noStrike" cap="none" normalizeH="0" baseline="0" dirty="0" smtClean="0">
                          <a:ln>
                            <a:noFill/>
                          </a:ln>
                          <a:solidFill>
                            <a:srgbClr val="000000"/>
                          </a:solidFill>
                          <a:effectLst/>
                          <a:latin typeface="맑은 고딕" pitchFamily="50" charset="-127"/>
                          <a:ea typeface="맑은 고딕" pitchFamily="50" charset="-127"/>
                          <a:cs typeface="한컴바탕" pitchFamily="18" charset="-127"/>
                        </a:rPr>
                        <a:t>년</a:t>
                      </a:r>
                      <a:endParaRPr kumimoji="1" lang="en-US" altLang="ko-KR" sz="2000" b="1" i="0" u="none" strike="noStrike" cap="none" normalizeH="0" baseline="0" dirty="0" smtClean="0">
                        <a:ln>
                          <a:noFill/>
                        </a:ln>
                        <a:solidFill>
                          <a:srgbClr val="000000"/>
                        </a:solidFill>
                        <a:effectLst/>
                        <a:latin typeface="맑은 고딕" pitchFamily="50" charset="-127"/>
                        <a:ea typeface="맑은 고딕" pitchFamily="50" charset="-127"/>
                        <a:cs typeface="한컴바탕" pitchFamily="18" charset="-127"/>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r>
              <a:tr h="307610">
                <a:tc>
                  <a:txBody>
                    <a:bodyPr/>
                    <a:lstStyle/>
                    <a:p>
                      <a:pPr marL="180975" marR="0" lvl="0" indent="0" algn="just" defTabSz="914400" rtl="0" eaLnBrk="1" fontAlgn="base" latinLnBrk="1" hangingPunct="1">
                        <a:lnSpc>
                          <a:spcPct val="100000"/>
                        </a:lnSpc>
                        <a:spcBef>
                          <a:spcPct val="0"/>
                        </a:spcBef>
                        <a:spcAft>
                          <a:spcPct val="0"/>
                        </a:spcAft>
                        <a:buClrTx/>
                        <a:buSzTx/>
                        <a:buFontTx/>
                        <a:buNone/>
                        <a:tabLst/>
                      </a:pPr>
                      <a:r>
                        <a:rPr kumimoji="1" lang="en-US" altLang="ko-KR" sz="2000" b="1" i="0" u="none" strike="noStrike" cap="none" normalizeH="0" baseline="0" dirty="0" smtClean="0">
                          <a:ln>
                            <a:noFill/>
                          </a:ln>
                          <a:solidFill>
                            <a:srgbClr val="000000"/>
                          </a:solidFill>
                          <a:effectLst/>
                          <a:latin typeface="맑은 고딕" pitchFamily="50" charset="-127"/>
                          <a:ea typeface="맑은 고딕" pitchFamily="50" charset="-127"/>
                          <a:cs typeface="한컴바탕" pitchFamily="18" charset="-127"/>
                        </a:rPr>
                        <a:t>DMZ </a:t>
                      </a:r>
                      <a:r>
                        <a:rPr kumimoji="1" lang="ko-KR" altLang="en-US" sz="2000" b="1" i="0" u="none" strike="noStrike" cap="none" normalizeH="0" baseline="0" dirty="0" smtClean="0">
                          <a:ln>
                            <a:noFill/>
                          </a:ln>
                          <a:solidFill>
                            <a:srgbClr val="000000"/>
                          </a:solidFill>
                          <a:effectLst/>
                          <a:latin typeface="맑은 고딕" pitchFamily="50" charset="-127"/>
                          <a:ea typeface="맑은 고딕" pitchFamily="50" charset="-127"/>
                          <a:cs typeface="한컴바탕" pitchFamily="18" charset="-127"/>
                        </a:rPr>
                        <a:t>충돌 사건</a:t>
                      </a:r>
                      <a:endParaRPr kumimoji="1" lang="en-US" altLang="ko-KR" sz="2000" b="1" i="0" u="none" strike="noStrike" cap="none" normalizeH="0" baseline="0" dirty="0" smtClean="0">
                        <a:ln>
                          <a:noFill/>
                        </a:ln>
                        <a:solidFill>
                          <a:srgbClr val="000000"/>
                        </a:solidFill>
                        <a:effectLst/>
                        <a:latin typeface="맑은 고딕" pitchFamily="50" charset="-127"/>
                        <a:ea typeface="맑은 고딕" pitchFamily="50" charset="-127"/>
                        <a:cs typeface="한컴바탕" pitchFamily="18" charset="-127"/>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1" hangingPunct="1">
                        <a:lnSpc>
                          <a:spcPct val="100000"/>
                        </a:lnSpc>
                        <a:spcBef>
                          <a:spcPct val="0"/>
                        </a:spcBef>
                        <a:spcAft>
                          <a:spcPct val="0"/>
                        </a:spcAft>
                        <a:buClrTx/>
                        <a:buSzTx/>
                        <a:buFontTx/>
                        <a:buNone/>
                        <a:tabLst/>
                      </a:pPr>
                      <a:r>
                        <a:rPr kumimoji="1" lang="en-US" altLang="ko-KR" sz="2000" b="0" i="0" u="none" strike="noStrike" cap="none" normalizeH="0" baseline="0" dirty="0" smtClean="0">
                          <a:ln>
                            <a:noFill/>
                          </a:ln>
                          <a:solidFill>
                            <a:srgbClr val="000000"/>
                          </a:solidFill>
                          <a:effectLst/>
                          <a:latin typeface="맑은 고딕" pitchFamily="50" charset="-127"/>
                          <a:ea typeface="맑은 고딕" pitchFamily="50" charset="-127"/>
                          <a:cs typeface="한컴바탕" pitchFamily="18" charset="-127"/>
                        </a:rPr>
                        <a:t>42</a:t>
                      </a:r>
                      <a:endParaRPr kumimoji="1" lang="en-US" altLang="ko-KR" sz="2000" b="0" i="0" u="none" strike="noStrike" cap="none" normalizeH="0" baseline="0" dirty="0" smtClean="0">
                        <a:ln>
                          <a:noFill/>
                        </a:ln>
                        <a:solidFill>
                          <a:schemeClr val="tx1"/>
                        </a:solidFill>
                        <a:effectLst/>
                        <a:latin typeface="맑은 고딕" pitchFamily="50" charset="-127"/>
                        <a:ea typeface="맑은 고딕" pitchFamily="50" charset="-127"/>
                        <a:cs typeface="한컴바탕" pitchFamily="18" charset="-127"/>
                      </a:endParaRPr>
                    </a:p>
                  </a:txBody>
                  <a:tcPr marL="360000" marR="108000"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1" hangingPunct="1">
                        <a:lnSpc>
                          <a:spcPct val="100000"/>
                        </a:lnSpc>
                        <a:spcBef>
                          <a:spcPct val="0"/>
                        </a:spcBef>
                        <a:spcAft>
                          <a:spcPct val="0"/>
                        </a:spcAft>
                        <a:buClrTx/>
                        <a:buSzTx/>
                        <a:buFontTx/>
                        <a:buNone/>
                        <a:tabLst/>
                      </a:pPr>
                      <a:r>
                        <a:rPr kumimoji="1" lang="en-US" altLang="ko-KR" sz="2000" b="0" i="0" u="none" strike="noStrike" cap="none" normalizeH="0" baseline="0" dirty="0" smtClean="0">
                          <a:ln>
                            <a:noFill/>
                          </a:ln>
                          <a:solidFill>
                            <a:srgbClr val="000000"/>
                          </a:solidFill>
                          <a:effectLst/>
                          <a:latin typeface="맑은 고딕" pitchFamily="50" charset="-127"/>
                          <a:ea typeface="맑은 고딕" pitchFamily="50" charset="-127"/>
                          <a:cs typeface="한컴바탕" pitchFamily="18" charset="-127"/>
                        </a:rPr>
                        <a:t>37</a:t>
                      </a:r>
                      <a:endParaRPr kumimoji="1" lang="en-US" altLang="ko-KR" sz="2000" b="0" i="0" u="none" strike="noStrike" cap="none" normalizeH="0" baseline="0" dirty="0" smtClean="0">
                        <a:ln>
                          <a:noFill/>
                        </a:ln>
                        <a:solidFill>
                          <a:schemeClr val="tx1"/>
                        </a:solidFill>
                        <a:effectLst/>
                        <a:latin typeface="맑은 고딕" pitchFamily="50" charset="-127"/>
                        <a:ea typeface="맑은 고딕" pitchFamily="50" charset="-127"/>
                        <a:cs typeface="한컴바탕" pitchFamily="18" charset="-127"/>
                      </a:endParaRPr>
                    </a:p>
                  </a:txBody>
                  <a:tcPr marL="360000" marR="108000"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1" hangingPunct="1">
                        <a:lnSpc>
                          <a:spcPct val="100000"/>
                        </a:lnSpc>
                        <a:spcBef>
                          <a:spcPct val="0"/>
                        </a:spcBef>
                        <a:spcAft>
                          <a:spcPct val="0"/>
                        </a:spcAft>
                        <a:buClrTx/>
                        <a:buSzTx/>
                        <a:buFontTx/>
                        <a:buNone/>
                        <a:tabLst/>
                      </a:pPr>
                      <a:r>
                        <a:rPr kumimoji="1" lang="en-US" altLang="ko-KR" sz="2000" b="0" i="0" u="none" strike="noStrike" cap="none" normalizeH="0" baseline="0" dirty="0" smtClean="0">
                          <a:ln>
                            <a:noFill/>
                          </a:ln>
                          <a:solidFill>
                            <a:srgbClr val="000000"/>
                          </a:solidFill>
                          <a:effectLst/>
                          <a:latin typeface="맑은 고딕" pitchFamily="50" charset="-127"/>
                          <a:ea typeface="맑은 고딕" pitchFamily="50" charset="-127"/>
                          <a:cs typeface="한컴바탕" pitchFamily="18" charset="-127"/>
                        </a:rPr>
                        <a:t>423 (286)</a:t>
                      </a:r>
                      <a:endParaRPr kumimoji="1" lang="en-US" altLang="ko-KR" sz="2000" b="0" i="0" u="none" strike="noStrike" cap="none" normalizeH="0" baseline="0" dirty="0" smtClean="0">
                        <a:ln>
                          <a:noFill/>
                        </a:ln>
                        <a:solidFill>
                          <a:schemeClr val="tx1"/>
                        </a:solidFill>
                        <a:effectLst/>
                        <a:latin typeface="맑은 고딕" pitchFamily="50" charset="-127"/>
                        <a:ea typeface="맑은 고딕" pitchFamily="50" charset="-127"/>
                        <a:cs typeface="한컴바탕" pitchFamily="18" charset="-127"/>
                      </a:endParaRPr>
                    </a:p>
                  </a:txBody>
                  <a:tcPr marL="360000" marR="108000"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r>
              <a:tr h="307610">
                <a:tc>
                  <a:txBody>
                    <a:bodyPr/>
                    <a:lstStyle/>
                    <a:p>
                      <a:pPr marL="180975" marR="0" lvl="0" indent="0" algn="just" defTabSz="914400" rtl="0" eaLnBrk="1" fontAlgn="base" latinLnBrk="1" hangingPunct="1">
                        <a:lnSpc>
                          <a:spcPct val="100000"/>
                        </a:lnSpc>
                        <a:spcBef>
                          <a:spcPct val="0"/>
                        </a:spcBef>
                        <a:spcAft>
                          <a:spcPct val="0"/>
                        </a:spcAft>
                        <a:buClrTx/>
                        <a:buSzTx/>
                        <a:buFontTx/>
                        <a:buNone/>
                        <a:tabLst/>
                      </a:pPr>
                      <a:r>
                        <a:rPr kumimoji="1" lang="en-US" altLang="ko-KR" sz="2000" b="1" i="0" u="none" strike="noStrike" cap="none" normalizeH="0" baseline="0" dirty="0" smtClean="0">
                          <a:ln>
                            <a:noFill/>
                          </a:ln>
                          <a:solidFill>
                            <a:schemeClr val="tx1"/>
                          </a:solidFill>
                          <a:effectLst/>
                          <a:latin typeface="맑은 고딕" pitchFamily="50" charset="-127"/>
                          <a:ea typeface="맑은 고딕" pitchFamily="50" charset="-127"/>
                        </a:rPr>
                        <a:t>DMZ </a:t>
                      </a:r>
                      <a:r>
                        <a:rPr kumimoji="1" lang="ko-KR" altLang="en-US" sz="2000" b="1" i="0" u="none" strike="noStrike" cap="none" normalizeH="0" baseline="0" dirty="0" smtClean="0">
                          <a:ln>
                            <a:noFill/>
                          </a:ln>
                          <a:solidFill>
                            <a:schemeClr val="tx1"/>
                          </a:solidFill>
                          <a:effectLst/>
                          <a:latin typeface="맑은 고딕" pitchFamily="50" charset="-127"/>
                          <a:ea typeface="맑은 고딕" pitchFamily="50" charset="-127"/>
                        </a:rPr>
                        <a:t>남쪽에서의 충돌</a:t>
                      </a:r>
                      <a:endParaRPr kumimoji="1" lang="en-US" altLang="ko-KR" sz="2000" b="1" i="0" u="none" strike="noStrike" cap="none" normalizeH="0" baseline="0" dirty="0" smtClean="0">
                        <a:ln>
                          <a:noFill/>
                        </a:ln>
                        <a:solidFill>
                          <a:schemeClr val="tx1"/>
                        </a:solidFill>
                        <a:effectLst/>
                        <a:latin typeface="맑은 고딕" pitchFamily="50" charset="-127"/>
                        <a:ea typeface="맑은 고딕" pitchFamily="50" charset="-127"/>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1" hangingPunct="1">
                        <a:lnSpc>
                          <a:spcPct val="100000"/>
                        </a:lnSpc>
                        <a:spcBef>
                          <a:spcPct val="0"/>
                        </a:spcBef>
                        <a:spcAft>
                          <a:spcPct val="0"/>
                        </a:spcAft>
                        <a:buClrTx/>
                        <a:buSzTx/>
                        <a:buFontTx/>
                        <a:buNone/>
                        <a:tabLst/>
                      </a:pPr>
                      <a:r>
                        <a:rPr kumimoji="1" lang="en-US" altLang="ko-KR" sz="2000" b="0" i="0" u="none" strike="noStrike" cap="none" normalizeH="0" baseline="0" dirty="0" smtClean="0">
                          <a:ln>
                            <a:noFill/>
                          </a:ln>
                          <a:solidFill>
                            <a:srgbClr val="000000"/>
                          </a:solidFill>
                          <a:effectLst/>
                          <a:latin typeface="맑은 고딕" pitchFamily="50" charset="-127"/>
                          <a:ea typeface="맑은 고딕" pitchFamily="50" charset="-127"/>
                          <a:cs typeface="한컴바탕" pitchFamily="18" charset="-127"/>
                        </a:rPr>
                        <a:t>17</a:t>
                      </a:r>
                      <a:endParaRPr kumimoji="1" lang="en-US" altLang="ko-KR" sz="2000" b="0" i="0" u="none" strike="noStrike" cap="none" normalizeH="0" baseline="0" dirty="0" smtClean="0">
                        <a:ln>
                          <a:noFill/>
                        </a:ln>
                        <a:solidFill>
                          <a:schemeClr val="tx1"/>
                        </a:solidFill>
                        <a:effectLst/>
                        <a:latin typeface="맑은 고딕" pitchFamily="50" charset="-127"/>
                        <a:ea typeface="맑은 고딕" pitchFamily="50" charset="-127"/>
                        <a:cs typeface="한컴바탕" pitchFamily="18" charset="-127"/>
                      </a:endParaRPr>
                    </a:p>
                  </a:txBody>
                  <a:tcPr marL="360000" marR="108000"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1" hangingPunct="1">
                        <a:lnSpc>
                          <a:spcPct val="100000"/>
                        </a:lnSpc>
                        <a:spcBef>
                          <a:spcPct val="0"/>
                        </a:spcBef>
                        <a:spcAft>
                          <a:spcPct val="0"/>
                        </a:spcAft>
                        <a:buClrTx/>
                        <a:buSzTx/>
                        <a:buFontTx/>
                        <a:buNone/>
                        <a:tabLst/>
                      </a:pPr>
                      <a:r>
                        <a:rPr kumimoji="1" lang="en-US" altLang="ko-KR" sz="2000" b="0" i="0" u="none" strike="noStrike" cap="none" normalizeH="0" baseline="0" dirty="0" smtClean="0">
                          <a:ln>
                            <a:noFill/>
                          </a:ln>
                          <a:solidFill>
                            <a:srgbClr val="000000"/>
                          </a:solidFill>
                          <a:effectLst/>
                          <a:latin typeface="맑은 고딕" pitchFamily="50" charset="-127"/>
                          <a:ea typeface="맑은 고딕" pitchFamily="50" charset="-127"/>
                          <a:cs typeface="한컴바탕" pitchFamily="18" charset="-127"/>
                        </a:rPr>
                        <a:t>13</a:t>
                      </a:r>
                      <a:endParaRPr kumimoji="1" lang="en-US" altLang="ko-KR" sz="2000" b="0" i="0" u="none" strike="noStrike" cap="none" normalizeH="0" baseline="0" dirty="0" smtClean="0">
                        <a:ln>
                          <a:noFill/>
                        </a:ln>
                        <a:solidFill>
                          <a:schemeClr val="tx1"/>
                        </a:solidFill>
                        <a:effectLst/>
                        <a:latin typeface="맑은 고딕" pitchFamily="50" charset="-127"/>
                        <a:ea typeface="맑은 고딕" pitchFamily="50" charset="-127"/>
                        <a:cs typeface="한컴바탕" pitchFamily="18" charset="-127"/>
                      </a:endParaRPr>
                    </a:p>
                  </a:txBody>
                  <a:tcPr marL="360000" marR="108000"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1" hangingPunct="1">
                        <a:lnSpc>
                          <a:spcPct val="100000"/>
                        </a:lnSpc>
                        <a:spcBef>
                          <a:spcPct val="0"/>
                        </a:spcBef>
                        <a:spcAft>
                          <a:spcPct val="0"/>
                        </a:spcAft>
                        <a:buClrTx/>
                        <a:buSzTx/>
                        <a:buFontTx/>
                        <a:buNone/>
                        <a:tabLst/>
                      </a:pPr>
                      <a:r>
                        <a:rPr kumimoji="1" lang="en-US" altLang="ko-KR" sz="2000" b="0" i="0" u="none" strike="noStrike" cap="none" normalizeH="0" baseline="0" smtClean="0">
                          <a:ln>
                            <a:noFill/>
                          </a:ln>
                          <a:solidFill>
                            <a:srgbClr val="000000"/>
                          </a:solidFill>
                          <a:effectLst/>
                          <a:latin typeface="맑은 고딕" pitchFamily="50" charset="-127"/>
                          <a:ea typeface="맑은 고딕" pitchFamily="50" charset="-127"/>
                          <a:cs typeface="한컴바탕" pitchFamily="18" charset="-127"/>
                        </a:rPr>
                        <a:t>120</a:t>
                      </a:r>
                      <a:endParaRPr kumimoji="1" lang="en-US" altLang="ko-KR" sz="2000" b="0" i="0" u="none" strike="noStrike" cap="none" normalizeH="0" baseline="0" smtClean="0">
                        <a:ln>
                          <a:noFill/>
                        </a:ln>
                        <a:solidFill>
                          <a:schemeClr val="tx1"/>
                        </a:solidFill>
                        <a:effectLst/>
                        <a:latin typeface="맑은 고딕" pitchFamily="50" charset="-127"/>
                        <a:ea typeface="맑은 고딕" pitchFamily="50" charset="-127"/>
                        <a:cs typeface="한컴바탕" pitchFamily="18" charset="-127"/>
                      </a:endParaRPr>
                    </a:p>
                  </a:txBody>
                  <a:tcPr marL="360000" marR="108000"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r>
              <a:tr h="307610">
                <a:tc>
                  <a:txBody>
                    <a:bodyPr/>
                    <a:lstStyle/>
                    <a:p>
                      <a:pPr marL="180975" marR="0" lvl="0" indent="0" algn="just" defTabSz="914400" rtl="0" eaLnBrk="1" fontAlgn="base" latinLnBrk="1" hangingPunct="1">
                        <a:lnSpc>
                          <a:spcPct val="100000"/>
                        </a:lnSpc>
                        <a:spcBef>
                          <a:spcPct val="0"/>
                        </a:spcBef>
                        <a:spcAft>
                          <a:spcPct val="0"/>
                        </a:spcAft>
                        <a:buClrTx/>
                        <a:buSzTx/>
                        <a:buFontTx/>
                        <a:buNone/>
                        <a:tabLst/>
                      </a:pPr>
                      <a:r>
                        <a:rPr kumimoji="1" lang="ko-KR" altLang="en-US" sz="2000" b="1" i="0" u="none" strike="noStrike" cap="none" normalizeH="0" baseline="0" dirty="0" smtClean="0">
                          <a:ln>
                            <a:noFill/>
                          </a:ln>
                          <a:solidFill>
                            <a:schemeClr val="tx1"/>
                          </a:solidFill>
                          <a:effectLst/>
                          <a:latin typeface="맑은 고딕" pitchFamily="50" charset="-127"/>
                          <a:ea typeface="맑은 고딕" pitchFamily="50" charset="-127"/>
                        </a:rPr>
                        <a:t>실제 발포 건수</a:t>
                      </a:r>
                      <a:r>
                        <a:rPr kumimoji="1" lang="en-US" altLang="ko-KR" sz="2000" b="1" i="0" u="none" strike="noStrike" cap="none" normalizeH="0" baseline="0" dirty="0" smtClean="0">
                          <a:ln>
                            <a:noFill/>
                          </a:ln>
                          <a:solidFill>
                            <a:schemeClr val="tx1"/>
                          </a:solidFill>
                          <a:effectLst/>
                          <a:latin typeface="맑은 고딕" pitchFamily="50" charset="-127"/>
                          <a:ea typeface="맑은 고딕" pitchFamily="50" charset="-127"/>
                        </a:rPr>
                        <a:t>(</a:t>
                      </a:r>
                      <a:r>
                        <a:rPr kumimoji="1" lang="en-US" altLang="ko-KR" sz="2000" b="1" i="0" u="none" strike="noStrike" cap="none" normalizeH="0" baseline="0" dirty="0" err="1" smtClean="0">
                          <a:ln>
                            <a:noFill/>
                          </a:ln>
                          <a:solidFill>
                            <a:schemeClr val="tx1"/>
                          </a:solidFill>
                          <a:effectLst/>
                          <a:latin typeface="맑은 고딕" pitchFamily="50" charset="-127"/>
                          <a:ea typeface="맑은 고딕" pitchFamily="50" charset="-127"/>
                        </a:rPr>
                        <a:t>DMZ+Interior</a:t>
                      </a:r>
                      <a:r>
                        <a:rPr kumimoji="1" lang="en-US" altLang="ko-KR" sz="2000" b="1" i="0" u="none" strike="noStrike" cap="none" normalizeH="0" baseline="0" dirty="0" smtClean="0">
                          <a:ln>
                            <a:noFill/>
                          </a:ln>
                          <a:solidFill>
                            <a:schemeClr val="tx1"/>
                          </a:solidFill>
                          <a:effectLst/>
                          <a:latin typeface="맑은 고딕" pitchFamily="50" charset="-127"/>
                          <a:ea typeface="맑은 고딕" pitchFamily="50" charset="-127"/>
                        </a:rPr>
                        <a:t>)</a:t>
                      </a: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1" hangingPunct="1">
                        <a:lnSpc>
                          <a:spcPct val="100000"/>
                        </a:lnSpc>
                        <a:spcBef>
                          <a:spcPct val="0"/>
                        </a:spcBef>
                        <a:spcAft>
                          <a:spcPct val="0"/>
                        </a:spcAft>
                        <a:buClrTx/>
                        <a:buSzTx/>
                        <a:buFontTx/>
                        <a:buNone/>
                        <a:tabLst/>
                      </a:pPr>
                      <a:r>
                        <a:rPr kumimoji="1" lang="en-US" altLang="ko-KR" sz="2000" b="0" i="0" u="none" strike="noStrike" cap="none" normalizeH="0" baseline="0" dirty="0" smtClean="0">
                          <a:ln>
                            <a:noFill/>
                          </a:ln>
                          <a:solidFill>
                            <a:srgbClr val="000000"/>
                          </a:solidFill>
                          <a:effectLst/>
                          <a:latin typeface="맑은 고딕" pitchFamily="50" charset="-127"/>
                          <a:ea typeface="맑은 고딕" pitchFamily="50" charset="-127"/>
                          <a:cs typeface="한컴바탕" pitchFamily="18" charset="-127"/>
                        </a:rPr>
                        <a:t>23 (29)</a:t>
                      </a:r>
                      <a:endParaRPr kumimoji="1" lang="en-US" altLang="ko-KR" sz="2000" b="0" i="0" u="none" strike="noStrike" cap="none" normalizeH="0" baseline="0" dirty="0" smtClean="0">
                        <a:ln>
                          <a:noFill/>
                        </a:ln>
                        <a:solidFill>
                          <a:schemeClr val="tx1"/>
                        </a:solidFill>
                        <a:effectLst/>
                        <a:latin typeface="맑은 고딕" pitchFamily="50" charset="-127"/>
                        <a:ea typeface="맑은 고딕" pitchFamily="50" charset="-127"/>
                        <a:cs typeface="한컴바탕" pitchFamily="18" charset="-127"/>
                      </a:endParaRPr>
                    </a:p>
                  </a:txBody>
                  <a:tcPr marL="360000" marR="108000"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1" hangingPunct="1">
                        <a:lnSpc>
                          <a:spcPct val="100000"/>
                        </a:lnSpc>
                        <a:spcBef>
                          <a:spcPct val="0"/>
                        </a:spcBef>
                        <a:spcAft>
                          <a:spcPct val="0"/>
                        </a:spcAft>
                        <a:buClrTx/>
                        <a:buSzTx/>
                        <a:buFontTx/>
                        <a:buNone/>
                        <a:tabLst/>
                      </a:pPr>
                      <a:r>
                        <a:rPr kumimoji="1" lang="en-US" altLang="ko-KR" sz="2000" b="0" i="0" u="none" strike="noStrike" cap="none" normalizeH="0" baseline="0" dirty="0" smtClean="0">
                          <a:ln>
                            <a:noFill/>
                          </a:ln>
                          <a:solidFill>
                            <a:srgbClr val="000000"/>
                          </a:solidFill>
                          <a:effectLst/>
                          <a:latin typeface="맑은 고딕" pitchFamily="50" charset="-127"/>
                          <a:ea typeface="맑은 고딕" pitchFamily="50" charset="-127"/>
                          <a:cs typeface="한컴바탕" pitchFamily="18" charset="-127"/>
                        </a:rPr>
                        <a:t>19 (30)</a:t>
                      </a:r>
                      <a:endParaRPr kumimoji="1" lang="en-US" altLang="ko-KR" sz="2000" b="0" i="0" u="none" strike="noStrike" cap="none" normalizeH="0" baseline="0" dirty="0" smtClean="0">
                        <a:ln>
                          <a:noFill/>
                        </a:ln>
                        <a:solidFill>
                          <a:schemeClr val="tx1"/>
                        </a:solidFill>
                        <a:effectLst/>
                        <a:latin typeface="맑은 고딕" pitchFamily="50" charset="-127"/>
                        <a:ea typeface="맑은 고딕" pitchFamily="50" charset="-127"/>
                        <a:cs typeface="한컴바탕" pitchFamily="18" charset="-127"/>
                      </a:endParaRPr>
                    </a:p>
                  </a:txBody>
                  <a:tcPr marL="360000" marR="108000"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1" hangingPunct="1">
                        <a:lnSpc>
                          <a:spcPct val="100000"/>
                        </a:lnSpc>
                        <a:spcBef>
                          <a:spcPct val="0"/>
                        </a:spcBef>
                        <a:spcAft>
                          <a:spcPct val="0"/>
                        </a:spcAft>
                        <a:buClrTx/>
                        <a:buSzTx/>
                        <a:buFontTx/>
                        <a:buNone/>
                        <a:tabLst/>
                      </a:pPr>
                      <a:r>
                        <a:rPr kumimoji="1" lang="en-US" altLang="ko-KR" sz="2000" b="0" i="0" u="none" strike="noStrike" cap="none" normalizeH="0" baseline="0" dirty="0" smtClean="0">
                          <a:ln>
                            <a:noFill/>
                          </a:ln>
                          <a:solidFill>
                            <a:srgbClr val="000000"/>
                          </a:solidFill>
                          <a:effectLst/>
                          <a:latin typeface="맑은 고딕" pitchFamily="50" charset="-127"/>
                          <a:ea typeface="맑은 고딕" pitchFamily="50" charset="-127"/>
                          <a:cs typeface="한컴바탕" pitchFamily="18" charset="-127"/>
                        </a:rPr>
                        <a:t>117 (132)</a:t>
                      </a:r>
                      <a:endParaRPr kumimoji="1" lang="en-US" altLang="ko-KR" sz="2000" b="0" i="0" u="none" strike="noStrike" cap="none" normalizeH="0" baseline="0" dirty="0" smtClean="0">
                        <a:ln>
                          <a:noFill/>
                        </a:ln>
                        <a:solidFill>
                          <a:schemeClr val="tx1"/>
                        </a:solidFill>
                        <a:effectLst/>
                        <a:latin typeface="맑은 고딕" pitchFamily="50" charset="-127"/>
                        <a:ea typeface="맑은 고딕" pitchFamily="50" charset="-127"/>
                        <a:cs typeface="한컴바탕" pitchFamily="18" charset="-127"/>
                      </a:endParaRPr>
                    </a:p>
                  </a:txBody>
                  <a:tcPr marL="360000" marR="108000"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r>
              <a:tr h="307610">
                <a:tc>
                  <a:txBody>
                    <a:bodyPr/>
                    <a:lstStyle/>
                    <a:p>
                      <a:pPr marL="180975" marR="0" lvl="0" indent="0" algn="just" defTabSz="914400" rtl="0" eaLnBrk="1" fontAlgn="base" latinLnBrk="1" hangingPunct="1">
                        <a:lnSpc>
                          <a:spcPct val="100000"/>
                        </a:lnSpc>
                        <a:spcBef>
                          <a:spcPct val="0"/>
                        </a:spcBef>
                        <a:spcAft>
                          <a:spcPct val="0"/>
                        </a:spcAft>
                        <a:buClrTx/>
                        <a:buSzTx/>
                        <a:buFontTx/>
                        <a:buNone/>
                        <a:tabLst/>
                      </a:pPr>
                      <a:r>
                        <a:rPr kumimoji="1" lang="en-US" altLang="ko-KR" sz="2000" b="1" i="0" u="none" strike="noStrike" cap="none" normalizeH="0" baseline="0" dirty="0" smtClean="0">
                          <a:ln>
                            <a:noFill/>
                          </a:ln>
                          <a:solidFill>
                            <a:srgbClr val="000000"/>
                          </a:solidFill>
                          <a:effectLst/>
                          <a:latin typeface="맑은 고딕" pitchFamily="50" charset="-127"/>
                          <a:ea typeface="맑은 고딕" pitchFamily="50" charset="-127"/>
                          <a:cs typeface="한컴바탕" pitchFamily="18" charset="-127"/>
                        </a:rPr>
                        <a:t>DMZ </a:t>
                      </a:r>
                      <a:r>
                        <a:rPr kumimoji="1" lang="ko-KR" altLang="en-US" sz="2000" b="1" i="0" u="none" strike="noStrike" cap="none" normalizeH="0" baseline="0" dirty="0" smtClean="0">
                          <a:ln>
                            <a:noFill/>
                          </a:ln>
                          <a:solidFill>
                            <a:srgbClr val="000000"/>
                          </a:solidFill>
                          <a:effectLst/>
                          <a:latin typeface="맑은 고딕" pitchFamily="50" charset="-127"/>
                          <a:ea typeface="맑은 고딕" pitchFamily="50" charset="-127"/>
                          <a:cs typeface="한컴바탕" pitchFamily="18" charset="-127"/>
                        </a:rPr>
                        <a:t>남쪽에서의 발포 건수</a:t>
                      </a:r>
                      <a:endParaRPr kumimoji="1" lang="en-US" altLang="ko-KR" sz="1800" b="1" i="0" u="none" strike="noStrike" cap="none" normalizeH="0" baseline="0" dirty="0" smtClean="0">
                        <a:ln>
                          <a:noFill/>
                        </a:ln>
                        <a:solidFill>
                          <a:schemeClr val="tx1"/>
                        </a:solidFill>
                        <a:effectLst/>
                        <a:latin typeface="맑은 고딕" pitchFamily="50" charset="-127"/>
                        <a:ea typeface="맑은 고딕" pitchFamily="50" charset="-127"/>
                        <a:cs typeface="한컴바탕" pitchFamily="18" charset="-127"/>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1" hangingPunct="1">
                        <a:lnSpc>
                          <a:spcPct val="100000"/>
                        </a:lnSpc>
                        <a:spcBef>
                          <a:spcPct val="0"/>
                        </a:spcBef>
                        <a:spcAft>
                          <a:spcPct val="0"/>
                        </a:spcAft>
                        <a:buClrTx/>
                        <a:buSzTx/>
                        <a:buFontTx/>
                        <a:buNone/>
                        <a:tabLst/>
                      </a:pPr>
                      <a:r>
                        <a:rPr kumimoji="1" lang="en-US" altLang="ko-KR" sz="2000" b="0" i="0" u="none" strike="noStrike" cap="none" normalizeH="0" baseline="0" dirty="0" smtClean="0">
                          <a:ln>
                            <a:noFill/>
                          </a:ln>
                          <a:solidFill>
                            <a:srgbClr val="000000"/>
                          </a:solidFill>
                          <a:effectLst/>
                          <a:latin typeface="맑은 고딕" pitchFamily="50" charset="-127"/>
                          <a:ea typeface="맑은 고딕" pitchFamily="50" charset="-127"/>
                          <a:cs typeface="한컴바탕" pitchFamily="18" charset="-127"/>
                        </a:rPr>
                        <a:t>6</a:t>
                      </a:r>
                      <a:endParaRPr kumimoji="1" lang="en-US" altLang="ko-KR" sz="2000" b="0" i="0" u="none" strike="noStrike" cap="none" normalizeH="0" baseline="0" dirty="0" smtClean="0">
                        <a:ln>
                          <a:noFill/>
                        </a:ln>
                        <a:solidFill>
                          <a:schemeClr val="tx1"/>
                        </a:solidFill>
                        <a:effectLst/>
                        <a:latin typeface="맑은 고딕" pitchFamily="50" charset="-127"/>
                        <a:ea typeface="맑은 고딕" pitchFamily="50" charset="-127"/>
                        <a:cs typeface="한컴바탕" pitchFamily="18" charset="-127"/>
                      </a:endParaRPr>
                    </a:p>
                  </a:txBody>
                  <a:tcPr marL="504000" marR="108000"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1" hangingPunct="1">
                        <a:lnSpc>
                          <a:spcPct val="100000"/>
                        </a:lnSpc>
                        <a:spcBef>
                          <a:spcPct val="0"/>
                        </a:spcBef>
                        <a:spcAft>
                          <a:spcPct val="0"/>
                        </a:spcAft>
                        <a:buClrTx/>
                        <a:buSzTx/>
                        <a:buFontTx/>
                        <a:buNone/>
                        <a:tabLst/>
                      </a:pPr>
                      <a:r>
                        <a:rPr kumimoji="1" lang="en-US" altLang="ko-KR" sz="2000" b="0" i="0" u="none" strike="noStrike" cap="none" normalizeH="0" baseline="0" dirty="0" smtClean="0">
                          <a:ln>
                            <a:noFill/>
                          </a:ln>
                          <a:solidFill>
                            <a:srgbClr val="000000"/>
                          </a:solidFill>
                          <a:effectLst/>
                          <a:latin typeface="맑은 고딕" pitchFamily="50" charset="-127"/>
                          <a:ea typeface="맑은 고딕" pitchFamily="50" charset="-127"/>
                          <a:cs typeface="한컴바탕" pitchFamily="18" charset="-127"/>
                        </a:rPr>
                        <a:t>11</a:t>
                      </a:r>
                      <a:endParaRPr kumimoji="1" lang="en-US" altLang="ko-KR" sz="2000" b="0" i="0" u="none" strike="noStrike" cap="none" normalizeH="0" baseline="0" dirty="0" smtClean="0">
                        <a:ln>
                          <a:noFill/>
                        </a:ln>
                        <a:solidFill>
                          <a:schemeClr val="tx1"/>
                        </a:solidFill>
                        <a:effectLst/>
                        <a:latin typeface="맑은 고딕" pitchFamily="50" charset="-127"/>
                        <a:ea typeface="맑은 고딕" pitchFamily="50" charset="-127"/>
                        <a:cs typeface="한컴바탕" pitchFamily="18" charset="-127"/>
                      </a:endParaRPr>
                    </a:p>
                  </a:txBody>
                  <a:tcPr marL="360000" marR="108000"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1" hangingPunct="1">
                        <a:lnSpc>
                          <a:spcPct val="100000"/>
                        </a:lnSpc>
                        <a:spcBef>
                          <a:spcPct val="0"/>
                        </a:spcBef>
                        <a:spcAft>
                          <a:spcPct val="0"/>
                        </a:spcAft>
                        <a:buClrTx/>
                        <a:buSzTx/>
                        <a:buFontTx/>
                        <a:buNone/>
                        <a:tabLst/>
                      </a:pPr>
                      <a:r>
                        <a:rPr kumimoji="1" lang="en-US" altLang="ko-KR" sz="2000" b="0" i="0" u="none" strike="noStrike" cap="none" normalizeH="0" baseline="0" dirty="0" smtClean="0">
                          <a:ln>
                            <a:noFill/>
                          </a:ln>
                          <a:solidFill>
                            <a:srgbClr val="000000"/>
                          </a:solidFill>
                          <a:effectLst/>
                          <a:latin typeface="맑은 고딕" pitchFamily="50" charset="-127"/>
                          <a:ea typeface="맑은 고딕" pitchFamily="50" charset="-127"/>
                          <a:cs typeface="한컴바탕" pitchFamily="18" charset="-127"/>
                        </a:rPr>
                        <a:t>95</a:t>
                      </a:r>
                      <a:endParaRPr kumimoji="1" lang="en-US" altLang="ko-KR" sz="2000" b="0" i="0" u="none" strike="noStrike" cap="none" normalizeH="0" baseline="0" dirty="0" smtClean="0">
                        <a:ln>
                          <a:noFill/>
                        </a:ln>
                        <a:solidFill>
                          <a:schemeClr val="tx1"/>
                        </a:solidFill>
                        <a:effectLst/>
                        <a:latin typeface="맑은 고딕" pitchFamily="50" charset="-127"/>
                        <a:ea typeface="맑은 고딕" pitchFamily="50" charset="-127"/>
                        <a:cs typeface="한컴바탕" pitchFamily="18" charset="-127"/>
                      </a:endParaRPr>
                    </a:p>
                  </a:txBody>
                  <a:tcPr marL="504000" marR="108000"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r>
              <a:tr h="307610">
                <a:tc>
                  <a:txBody>
                    <a:bodyPr/>
                    <a:lstStyle/>
                    <a:p>
                      <a:pPr marL="180975" marR="0" lvl="0" indent="0" algn="just" defTabSz="914400" rtl="0" eaLnBrk="1" fontAlgn="base" latinLnBrk="1" hangingPunct="1">
                        <a:lnSpc>
                          <a:spcPct val="100000"/>
                        </a:lnSpc>
                        <a:spcBef>
                          <a:spcPct val="0"/>
                        </a:spcBef>
                        <a:spcAft>
                          <a:spcPct val="0"/>
                        </a:spcAft>
                        <a:buClrTx/>
                        <a:buSzTx/>
                        <a:buFontTx/>
                        <a:buNone/>
                        <a:tabLst/>
                      </a:pPr>
                      <a:r>
                        <a:rPr kumimoji="1" lang="en-US" altLang="ko-KR" sz="2000" b="1" i="0" u="none" strike="noStrike" cap="none" normalizeH="0" baseline="0" dirty="0" smtClean="0">
                          <a:ln>
                            <a:noFill/>
                          </a:ln>
                          <a:solidFill>
                            <a:schemeClr val="tx1"/>
                          </a:solidFill>
                          <a:effectLst/>
                          <a:latin typeface="맑은 고딕" pitchFamily="50" charset="-127"/>
                          <a:ea typeface="맑은 고딕" pitchFamily="50" charset="-127"/>
                        </a:rPr>
                        <a:t>DMZ</a:t>
                      </a:r>
                      <a:r>
                        <a:rPr kumimoji="1" lang="ko-KR" altLang="en-US" sz="2000" b="1" i="0" u="none" strike="noStrike" cap="none" normalizeH="0" baseline="0" dirty="0" smtClean="0">
                          <a:ln>
                            <a:noFill/>
                          </a:ln>
                          <a:solidFill>
                            <a:schemeClr val="tx1"/>
                          </a:solidFill>
                          <a:effectLst/>
                          <a:latin typeface="맑은 고딕" pitchFamily="50" charset="-127"/>
                          <a:ea typeface="맑은 고딕" pitchFamily="50" charset="-127"/>
                        </a:rPr>
                        <a:t> 남부 북한 측 사망자 수</a:t>
                      </a:r>
                      <a:endParaRPr kumimoji="1" lang="en-US" altLang="ko-KR" sz="2000" b="1" i="0" u="none" strike="noStrike" cap="none" normalizeH="0" baseline="0" dirty="0" smtClean="0">
                        <a:ln>
                          <a:noFill/>
                        </a:ln>
                        <a:solidFill>
                          <a:schemeClr val="tx1"/>
                        </a:solidFill>
                        <a:effectLst/>
                        <a:latin typeface="맑은 고딕" pitchFamily="50" charset="-127"/>
                        <a:ea typeface="맑은 고딕" pitchFamily="50" charset="-127"/>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1" hangingPunct="1">
                        <a:lnSpc>
                          <a:spcPct val="100000"/>
                        </a:lnSpc>
                        <a:spcBef>
                          <a:spcPct val="0"/>
                        </a:spcBef>
                        <a:spcAft>
                          <a:spcPct val="0"/>
                        </a:spcAft>
                        <a:buClrTx/>
                        <a:buSzTx/>
                        <a:buFontTx/>
                        <a:buNone/>
                        <a:tabLst/>
                      </a:pPr>
                      <a:r>
                        <a:rPr kumimoji="1" lang="en-US" altLang="ko-KR" sz="2000" b="0" i="0" u="none" strike="noStrike" cap="none" normalizeH="0" baseline="0" dirty="0" smtClean="0">
                          <a:ln>
                            <a:noFill/>
                          </a:ln>
                          <a:solidFill>
                            <a:srgbClr val="000000"/>
                          </a:solidFill>
                          <a:effectLst/>
                          <a:latin typeface="맑은 고딕" pitchFamily="50" charset="-127"/>
                          <a:ea typeface="맑은 고딕" pitchFamily="50" charset="-127"/>
                          <a:cs typeface="한컴바탕" pitchFamily="18" charset="-127"/>
                        </a:rPr>
                        <a:t>4 (34)</a:t>
                      </a:r>
                      <a:endParaRPr kumimoji="1" lang="en-US" altLang="ko-KR" sz="2000" b="0" i="0" u="none" strike="noStrike" cap="none" normalizeH="0" baseline="0" dirty="0" smtClean="0">
                        <a:ln>
                          <a:noFill/>
                        </a:ln>
                        <a:solidFill>
                          <a:schemeClr val="tx1"/>
                        </a:solidFill>
                        <a:effectLst/>
                        <a:latin typeface="맑은 고딕" pitchFamily="50" charset="-127"/>
                        <a:ea typeface="맑은 고딕" pitchFamily="50" charset="-127"/>
                        <a:cs typeface="한컴바탕" pitchFamily="18" charset="-127"/>
                      </a:endParaRPr>
                    </a:p>
                  </a:txBody>
                  <a:tcPr marL="504000" marR="108000"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1" hangingPunct="1">
                        <a:lnSpc>
                          <a:spcPct val="100000"/>
                        </a:lnSpc>
                        <a:spcBef>
                          <a:spcPct val="0"/>
                        </a:spcBef>
                        <a:spcAft>
                          <a:spcPct val="0"/>
                        </a:spcAft>
                        <a:buClrTx/>
                        <a:buSzTx/>
                        <a:buFontTx/>
                        <a:buNone/>
                        <a:tabLst/>
                      </a:pPr>
                      <a:r>
                        <a:rPr kumimoji="1" lang="en-US" altLang="ko-KR" sz="2000" b="0" i="0" u="none" strike="noStrike" cap="none" normalizeH="0" baseline="0" dirty="0" smtClean="0">
                          <a:ln>
                            <a:noFill/>
                          </a:ln>
                          <a:solidFill>
                            <a:srgbClr val="000000"/>
                          </a:solidFill>
                          <a:effectLst/>
                          <a:latin typeface="맑은 고딕" pitchFamily="50" charset="-127"/>
                          <a:ea typeface="맑은 고딕" pitchFamily="50" charset="-127"/>
                          <a:cs typeface="한컴바탕" pitchFamily="18" charset="-127"/>
                        </a:rPr>
                        <a:t>43 (43)</a:t>
                      </a:r>
                      <a:endParaRPr kumimoji="1" lang="en-US" altLang="ko-KR" sz="2000" b="0" i="0" u="none" strike="noStrike" cap="none" normalizeH="0" baseline="0" dirty="0" smtClean="0">
                        <a:ln>
                          <a:noFill/>
                        </a:ln>
                        <a:solidFill>
                          <a:schemeClr val="tx1"/>
                        </a:solidFill>
                        <a:effectLst/>
                        <a:latin typeface="맑은 고딕" pitchFamily="50" charset="-127"/>
                        <a:ea typeface="맑은 고딕" pitchFamily="50" charset="-127"/>
                        <a:cs typeface="한컴바탕" pitchFamily="18" charset="-127"/>
                      </a:endParaRPr>
                    </a:p>
                  </a:txBody>
                  <a:tcPr marL="360000" marR="108000"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1" hangingPunct="1">
                        <a:lnSpc>
                          <a:spcPct val="100000"/>
                        </a:lnSpc>
                        <a:spcBef>
                          <a:spcPct val="0"/>
                        </a:spcBef>
                        <a:spcAft>
                          <a:spcPct val="0"/>
                        </a:spcAft>
                        <a:buClrTx/>
                        <a:buSzTx/>
                        <a:buFontTx/>
                        <a:buNone/>
                        <a:tabLst/>
                      </a:pPr>
                      <a:r>
                        <a:rPr kumimoji="1" lang="en-US" altLang="ko-KR" sz="2000" b="0" i="0" u="none" strike="noStrike" cap="none" normalizeH="0" baseline="0" dirty="0" smtClean="0">
                          <a:ln>
                            <a:noFill/>
                          </a:ln>
                          <a:solidFill>
                            <a:srgbClr val="000000"/>
                          </a:solidFill>
                          <a:effectLst/>
                          <a:latin typeface="맑은 고딕" pitchFamily="50" charset="-127"/>
                          <a:ea typeface="맑은 고딕" pitchFamily="50" charset="-127"/>
                          <a:cs typeface="한컴바탕" pitchFamily="18" charset="-127"/>
                        </a:rPr>
                        <a:t>224 (146)</a:t>
                      </a:r>
                      <a:endParaRPr kumimoji="1" lang="en-US" altLang="ko-KR" sz="2000" b="0" i="0" u="none" strike="noStrike" cap="none" normalizeH="0" baseline="0" dirty="0" smtClean="0">
                        <a:ln>
                          <a:noFill/>
                        </a:ln>
                        <a:solidFill>
                          <a:schemeClr val="tx1"/>
                        </a:solidFill>
                        <a:effectLst/>
                        <a:latin typeface="맑은 고딕" pitchFamily="50" charset="-127"/>
                        <a:ea typeface="맑은 고딕" pitchFamily="50" charset="-127"/>
                        <a:cs typeface="한컴바탕" pitchFamily="18" charset="-127"/>
                      </a:endParaRPr>
                    </a:p>
                  </a:txBody>
                  <a:tcPr marL="360000" marR="108000"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r>
              <a:tr h="307610">
                <a:tc>
                  <a:txBody>
                    <a:bodyPr/>
                    <a:lstStyle/>
                    <a:p>
                      <a:pPr marL="180975" marR="0" lvl="0" indent="0" algn="just" defTabSz="914400" rtl="0" eaLnBrk="1" fontAlgn="base" latinLnBrk="1" hangingPunct="1">
                        <a:lnSpc>
                          <a:spcPct val="100000"/>
                        </a:lnSpc>
                        <a:spcBef>
                          <a:spcPct val="0"/>
                        </a:spcBef>
                        <a:spcAft>
                          <a:spcPct val="0"/>
                        </a:spcAft>
                        <a:buClrTx/>
                        <a:buSzTx/>
                        <a:buFontTx/>
                        <a:buNone/>
                        <a:tabLst/>
                      </a:pPr>
                      <a:r>
                        <a:rPr kumimoji="1" lang="en-US" altLang="ko-KR" sz="2000" b="1" i="0" u="none" strike="noStrike" cap="none" normalizeH="0" baseline="0" dirty="0" smtClean="0">
                          <a:ln>
                            <a:noFill/>
                          </a:ln>
                          <a:solidFill>
                            <a:schemeClr val="tx1"/>
                          </a:solidFill>
                          <a:effectLst/>
                          <a:latin typeface="맑은 고딕" pitchFamily="50" charset="-127"/>
                          <a:ea typeface="맑은 고딕" pitchFamily="50" charset="-127"/>
                        </a:rPr>
                        <a:t>DMZ</a:t>
                      </a:r>
                      <a:r>
                        <a:rPr kumimoji="1" lang="ko-KR" altLang="en-US" sz="2000" b="1" i="0" u="none" strike="noStrike" cap="none" normalizeH="0" baseline="0" dirty="0" smtClean="0">
                          <a:ln>
                            <a:noFill/>
                          </a:ln>
                          <a:solidFill>
                            <a:schemeClr val="tx1"/>
                          </a:solidFill>
                          <a:effectLst/>
                          <a:latin typeface="맑은 고딕" pitchFamily="50" charset="-127"/>
                          <a:ea typeface="맑은 고딕" pitchFamily="50" charset="-127"/>
                        </a:rPr>
                        <a:t> 남부 나포된 북한 군인 수</a:t>
                      </a:r>
                      <a:endParaRPr kumimoji="1" lang="en-US" altLang="ko-KR" sz="2000" b="1" i="0" u="none" strike="noStrike" cap="none" normalizeH="0" baseline="0" dirty="0" smtClean="0">
                        <a:ln>
                          <a:noFill/>
                        </a:ln>
                        <a:solidFill>
                          <a:schemeClr val="tx1"/>
                        </a:solidFill>
                        <a:effectLst/>
                        <a:latin typeface="맑은 고딕" pitchFamily="50" charset="-127"/>
                        <a:ea typeface="맑은 고딕" pitchFamily="50" charset="-127"/>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1" hangingPunct="1">
                        <a:lnSpc>
                          <a:spcPct val="100000"/>
                        </a:lnSpc>
                        <a:spcBef>
                          <a:spcPct val="0"/>
                        </a:spcBef>
                        <a:spcAft>
                          <a:spcPct val="0"/>
                        </a:spcAft>
                        <a:buClrTx/>
                        <a:buSzTx/>
                        <a:buFontTx/>
                        <a:buNone/>
                        <a:tabLst/>
                      </a:pPr>
                      <a:r>
                        <a:rPr kumimoji="1" lang="en-US" altLang="ko-KR" sz="2000" b="0" i="0" u="none" strike="noStrike" cap="none" normalizeH="0" baseline="0" dirty="0" smtClean="0">
                          <a:ln>
                            <a:noFill/>
                          </a:ln>
                          <a:solidFill>
                            <a:srgbClr val="000000"/>
                          </a:solidFill>
                          <a:effectLst/>
                          <a:latin typeface="맑은 고딕" pitchFamily="50" charset="-127"/>
                          <a:ea typeface="맑은 고딕" pitchFamily="50" charset="-127"/>
                          <a:cs typeface="한컴바탕" pitchFamily="18" charset="-127"/>
                        </a:rPr>
                        <a:t>51</a:t>
                      </a:r>
                      <a:endParaRPr kumimoji="1" lang="en-US" altLang="ko-KR" sz="2000" b="0" i="0" u="none" strike="noStrike" cap="none" normalizeH="0" baseline="0" dirty="0" smtClean="0">
                        <a:ln>
                          <a:noFill/>
                        </a:ln>
                        <a:solidFill>
                          <a:schemeClr val="tx1"/>
                        </a:solidFill>
                        <a:effectLst/>
                        <a:latin typeface="맑은 고딕" pitchFamily="50" charset="-127"/>
                        <a:ea typeface="맑은 고딕" pitchFamily="50" charset="-127"/>
                        <a:cs typeface="한컴바탕" pitchFamily="18" charset="-127"/>
                      </a:endParaRPr>
                    </a:p>
                  </a:txBody>
                  <a:tcPr marL="360000" marR="108000"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1" hangingPunct="1">
                        <a:lnSpc>
                          <a:spcPct val="100000"/>
                        </a:lnSpc>
                        <a:spcBef>
                          <a:spcPct val="0"/>
                        </a:spcBef>
                        <a:spcAft>
                          <a:spcPct val="0"/>
                        </a:spcAft>
                        <a:buClrTx/>
                        <a:buSzTx/>
                        <a:buFontTx/>
                        <a:buNone/>
                        <a:tabLst/>
                      </a:pPr>
                      <a:r>
                        <a:rPr kumimoji="1" lang="en-US" altLang="ko-KR" sz="2000" b="0" i="0" u="none" strike="noStrike" cap="none" normalizeH="0" baseline="0" smtClean="0">
                          <a:ln>
                            <a:noFill/>
                          </a:ln>
                          <a:solidFill>
                            <a:srgbClr val="000000"/>
                          </a:solidFill>
                          <a:effectLst/>
                          <a:latin typeface="맑은 고딕" pitchFamily="50" charset="-127"/>
                          <a:ea typeface="맑은 고딕" pitchFamily="50" charset="-127"/>
                          <a:cs typeface="한컴바탕" pitchFamily="18" charset="-127"/>
                        </a:rPr>
                        <a:t>19</a:t>
                      </a:r>
                      <a:endParaRPr kumimoji="1" lang="en-US" altLang="ko-KR" sz="2000" b="0" i="0" u="none" strike="noStrike" cap="none" normalizeH="0" baseline="0" smtClean="0">
                        <a:ln>
                          <a:noFill/>
                        </a:ln>
                        <a:solidFill>
                          <a:schemeClr val="tx1"/>
                        </a:solidFill>
                        <a:effectLst/>
                        <a:latin typeface="맑은 고딕" pitchFamily="50" charset="-127"/>
                        <a:ea typeface="맑은 고딕" pitchFamily="50" charset="-127"/>
                        <a:cs typeface="한컴바탕" pitchFamily="18" charset="-127"/>
                      </a:endParaRPr>
                    </a:p>
                  </a:txBody>
                  <a:tcPr marL="360000" marR="108000"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1" hangingPunct="1">
                        <a:lnSpc>
                          <a:spcPct val="100000"/>
                        </a:lnSpc>
                        <a:spcBef>
                          <a:spcPct val="0"/>
                        </a:spcBef>
                        <a:spcAft>
                          <a:spcPct val="0"/>
                        </a:spcAft>
                        <a:buClrTx/>
                        <a:buSzTx/>
                        <a:buFontTx/>
                        <a:buNone/>
                        <a:tabLst/>
                      </a:pPr>
                      <a:r>
                        <a:rPr kumimoji="1" lang="en-US" altLang="ko-KR" sz="2000" b="0" i="0" u="none" strike="noStrike" cap="none" normalizeH="0" baseline="0" dirty="0" smtClean="0">
                          <a:ln>
                            <a:noFill/>
                          </a:ln>
                          <a:solidFill>
                            <a:srgbClr val="000000"/>
                          </a:solidFill>
                          <a:effectLst/>
                          <a:latin typeface="맑은 고딕" pitchFamily="50" charset="-127"/>
                          <a:ea typeface="맑은 고딕" pitchFamily="50" charset="-127"/>
                          <a:cs typeface="한컴바탕" pitchFamily="18" charset="-127"/>
                        </a:rPr>
                        <a:t>50</a:t>
                      </a:r>
                      <a:endParaRPr kumimoji="1" lang="en-US" altLang="ko-KR" sz="2000" b="0" i="0" u="none" strike="noStrike" cap="none" normalizeH="0" baseline="0" dirty="0" smtClean="0">
                        <a:ln>
                          <a:noFill/>
                        </a:ln>
                        <a:solidFill>
                          <a:schemeClr val="tx1"/>
                        </a:solidFill>
                        <a:effectLst/>
                        <a:latin typeface="맑은 고딕" pitchFamily="50" charset="-127"/>
                        <a:ea typeface="맑은 고딕" pitchFamily="50" charset="-127"/>
                        <a:cs typeface="한컴바탕" pitchFamily="18" charset="-127"/>
                      </a:endParaRPr>
                    </a:p>
                  </a:txBody>
                  <a:tcPr marL="504000" marR="108000"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r>
              <a:tr h="307610">
                <a:tc>
                  <a:txBody>
                    <a:bodyPr/>
                    <a:lstStyle/>
                    <a:p>
                      <a:pPr marL="180975" marR="0" lvl="0" indent="0" algn="just" defTabSz="914400" rtl="0" eaLnBrk="1" fontAlgn="base" latinLnBrk="1" hangingPunct="1">
                        <a:lnSpc>
                          <a:spcPct val="100000"/>
                        </a:lnSpc>
                        <a:spcBef>
                          <a:spcPct val="0"/>
                        </a:spcBef>
                        <a:spcAft>
                          <a:spcPct val="0"/>
                        </a:spcAft>
                        <a:buClrTx/>
                        <a:buSzTx/>
                        <a:buFontTx/>
                        <a:buNone/>
                        <a:tabLst/>
                      </a:pPr>
                      <a:r>
                        <a:rPr kumimoji="1" lang="ko-KR" altLang="en-US" sz="2000" b="1" i="0" u="none" strike="noStrike" cap="none" normalizeH="0" baseline="0" dirty="0" smtClean="0">
                          <a:ln>
                            <a:noFill/>
                          </a:ln>
                          <a:solidFill>
                            <a:schemeClr val="tx1"/>
                          </a:solidFill>
                          <a:effectLst/>
                          <a:latin typeface="맑은 고딕" pitchFamily="50" charset="-127"/>
                          <a:ea typeface="맑은 고딕" pitchFamily="50" charset="-127"/>
                        </a:rPr>
                        <a:t>유엔군 사상자 수</a:t>
                      </a:r>
                      <a:endParaRPr kumimoji="1" lang="en-US" altLang="ko-KR" sz="2000" b="1" i="0" u="none" strike="noStrike" cap="none" normalizeH="0" baseline="0" dirty="0" smtClean="0">
                        <a:ln>
                          <a:noFill/>
                        </a:ln>
                        <a:solidFill>
                          <a:schemeClr val="tx1"/>
                        </a:solidFill>
                        <a:effectLst/>
                        <a:latin typeface="맑은 고딕" pitchFamily="50" charset="-127"/>
                        <a:ea typeface="맑은 고딕" pitchFamily="50" charset="-127"/>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1" hangingPunct="1">
                        <a:lnSpc>
                          <a:spcPct val="100000"/>
                        </a:lnSpc>
                        <a:spcBef>
                          <a:spcPct val="0"/>
                        </a:spcBef>
                        <a:spcAft>
                          <a:spcPct val="0"/>
                        </a:spcAft>
                        <a:buClrTx/>
                        <a:buSzTx/>
                        <a:buFontTx/>
                        <a:buNone/>
                        <a:tabLst/>
                      </a:pPr>
                      <a:r>
                        <a:rPr kumimoji="1" lang="en-US" altLang="ko-KR" sz="2000" b="0" i="0" u="none" strike="noStrike" cap="none" normalizeH="0" baseline="0" dirty="0" smtClean="0">
                          <a:ln>
                            <a:noFill/>
                          </a:ln>
                          <a:solidFill>
                            <a:srgbClr val="000000"/>
                          </a:solidFill>
                          <a:effectLst/>
                          <a:latin typeface="맑은 고딕" pitchFamily="50" charset="-127"/>
                          <a:ea typeface="맑은 고딕" pitchFamily="50" charset="-127"/>
                          <a:cs typeface="한컴바탕" pitchFamily="18" charset="-127"/>
                        </a:rPr>
                        <a:t>21 (40)</a:t>
                      </a:r>
                      <a:endParaRPr kumimoji="1" lang="en-US" altLang="ko-KR" sz="2000" b="0" i="0" u="none" strike="noStrike" cap="none" normalizeH="0" baseline="0" dirty="0" smtClean="0">
                        <a:ln>
                          <a:noFill/>
                        </a:ln>
                        <a:solidFill>
                          <a:schemeClr val="tx1"/>
                        </a:solidFill>
                        <a:effectLst/>
                        <a:latin typeface="맑은 고딕" pitchFamily="50" charset="-127"/>
                        <a:ea typeface="맑은 고딕" pitchFamily="50" charset="-127"/>
                        <a:cs typeface="한컴바탕" pitchFamily="18" charset="-127"/>
                      </a:endParaRPr>
                    </a:p>
                  </a:txBody>
                  <a:tcPr marL="360000" marR="108000"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1" hangingPunct="1">
                        <a:lnSpc>
                          <a:spcPct val="100000"/>
                        </a:lnSpc>
                        <a:spcBef>
                          <a:spcPct val="0"/>
                        </a:spcBef>
                        <a:spcAft>
                          <a:spcPct val="0"/>
                        </a:spcAft>
                        <a:buClrTx/>
                        <a:buSzTx/>
                        <a:buFontTx/>
                        <a:buNone/>
                        <a:tabLst/>
                      </a:pPr>
                      <a:r>
                        <a:rPr kumimoji="1" lang="en-US" altLang="ko-KR" sz="2000" b="0" i="0" u="none" strike="noStrike" cap="none" normalizeH="0" baseline="0" dirty="0" smtClean="0">
                          <a:ln>
                            <a:noFill/>
                          </a:ln>
                          <a:solidFill>
                            <a:srgbClr val="000000"/>
                          </a:solidFill>
                          <a:effectLst/>
                          <a:latin typeface="맑은 고딕" pitchFamily="50" charset="-127"/>
                          <a:ea typeface="맑은 고딕" pitchFamily="50" charset="-127"/>
                          <a:cs typeface="한컴바탕" pitchFamily="18" charset="-127"/>
                        </a:rPr>
                        <a:t>35 (39)</a:t>
                      </a:r>
                      <a:endParaRPr kumimoji="1" lang="en-US" altLang="ko-KR" sz="2000" b="0" i="0" u="none" strike="noStrike" cap="none" normalizeH="0" baseline="0" dirty="0" smtClean="0">
                        <a:ln>
                          <a:noFill/>
                        </a:ln>
                        <a:solidFill>
                          <a:schemeClr val="tx1"/>
                        </a:solidFill>
                        <a:effectLst/>
                        <a:latin typeface="맑은 고딕" pitchFamily="50" charset="-127"/>
                        <a:ea typeface="맑은 고딕" pitchFamily="50" charset="-127"/>
                        <a:cs typeface="한컴바탕" pitchFamily="18" charset="-127"/>
                      </a:endParaRPr>
                    </a:p>
                  </a:txBody>
                  <a:tcPr marL="360000" marR="108000"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1" hangingPunct="1">
                        <a:lnSpc>
                          <a:spcPct val="100000"/>
                        </a:lnSpc>
                        <a:spcBef>
                          <a:spcPct val="0"/>
                        </a:spcBef>
                        <a:spcAft>
                          <a:spcPct val="0"/>
                        </a:spcAft>
                        <a:buClrTx/>
                        <a:buSzTx/>
                        <a:buFontTx/>
                        <a:buNone/>
                        <a:tabLst/>
                      </a:pPr>
                      <a:r>
                        <a:rPr kumimoji="1" lang="en-US" altLang="ko-KR" sz="2000" b="0" i="0" u="none" strike="noStrike" cap="none" normalizeH="0" baseline="0" dirty="0" smtClean="0">
                          <a:ln>
                            <a:noFill/>
                          </a:ln>
                          <a:solidFill>
                            <a:srgbClr val="000000"/>
                          </a:solidFill>
                          <a:effectLst/>
                          <a:latin typeface="맑은 고딕" pitchFamily="50" charset="-127"/>
                          <a:ea typeface="맑은 고딕" pitchFamily="50" charset="-127"/>
                          <a:cs typeface="한컴바탕" pitchFamily="18" charset="-127"/>
                        </a:rPr>
                        <a:t>122  (75)</a:t>
                      </a:r>
                      <a:endParaRPr kumimoji="1" lang="en-US" altLang="ko-KR" sz="2000" b="0" i="0" u="none" strike="noStrike" cap="none" normalizeH="0" baseline="0" dirty="0" smtClean="0">
                        <a:ln>
                          <a:noFill/>
                        </a:ln>
                        <a:solidFill>
                          <a:schemeClr val="tx1"/>
                        </a:solidFill>
                        <a:effectLst/>
                        <a:latin typeface="맑은 고딕" pitchFamily="50" charset="-127"/>
                        <a:ea typeface="맑은 고딕" pitchFamily="50" charset="-127"/>
                        <a:cs typeface="한컴바탕" pitchFamily="18" charset="-127"/>
                      </a:endParaRPr>
                    </a:p>
                  </a:txBody>
                  <a:tcPr marL="360000" marR="108000"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r>
              <a:tr h="307610">
                <a:tc>
                  <a:txBody>
                    <a:bodyPr/>
                    <a:lstStyle/>
                    <a:p>
                      <a:pPr marL="180975" marR="0" lvl="0" indent="0" algn="just" defTabSz="914400" rtl="0" eaLnBrk="1" fontAlgn="base" latinLnBrk="1" hangingPunct="1">
                        <a:lnSpc>
                          <a:spcPct val="100000"/>
                        </a:lnSpc>
                        <a:spcBef>
                          <a:spcPct val="0"/>
                        </a:spcBef>
                        <a:spcAft>
                          <a:spcPct val="0"/>
                        </a:spcAft>
                        <a:buClrTx/>
                        <a:buSzTx/>
                        <a:buFontTx/>
                        <a:buNone/>
                        <a:tabLst/>
                      </a:pPr>
                      <a:r>
                        <a:rPr kumimoji="1" lang="ko-KR" altLang="en-US" sz="2000" b="1" i="0" u="none" strike="noStrike" cap="none" normalizeH="0" baseline="0" dirty="0" smtClean="0">
                          <a:ln>
                            <a:noFill/>
                          </a:ln>
                          <a:solidFill>
                            <a:schemeClr val="tx1"/>
                          </a:solidFill>
                          <a:effectLst/>
                          <a:latin typeface="맑은 고딕" pitchFamily="50" charset="-127"/>
                          <a:ea typeface="맑은 고딕" pitchFamily="50" charset="-127"/>
                        </a:rPr>
                        <a:t>유엔군 부상자 수</a:t>
                      </a:r>
                      <a:endParaRPr kumimoji="1" lang="en-US" altLang="ko-KR" sz="2000" b="1" i="0" u="none" strike="noStrike" cap="none" normalizeH="0" baseline="0" dirty="0" smtClean="0">
                        <a:ln>
                          <a:noFill/>
                        </a:ln>
                        <a:solidFill>
                          <a:schemeClr val="tx1"/>
                        </a:solidFill>
                        <a:effectLst/>
                        <a:latin typeface="맑은 고딕" pitchFamily="50" charset="-127"/>
                        <a:ea typeface="맑은 고딕" pitchFamily="50" charset="-127"/>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1" hangingPunct="1">
                        <a:lnSpc>
                          <a:spcPct val="100000"/>
                        </a:lnSpc>
                        <a:spcBef>
                          <a:spcPct val="0"/>
                        </a:spcBef>
                        <a:spcAft>
                          <a:spcPct val="0"/>
                        </a:spcAft>
                        <a:buClrTx/>
                        <a:buSzTx/>
                        <a:buFontTx/>
                        <a:buNone/>
                        <a:tabLst/>
                      </a:pPr>
                      <a:r>
                        <a:rPr kumimoji="1" lang="en-US" altLang="ko-KR" sz="2000" b="0" i="0" u="none" strike="noStrike" cap="none" normalizeH="0" baseline="0" dirty="0" smtClean="0">
                          <a:ln>
                            <a:noFill/>
                          </a:ln>
                          <a:solidFill>
                            <a:srgbClr val="000000"/>
                          </a:solidFill>
                          <a:effectLst/>
                          <a:latin typeface="맑은 고딕" pitchFamily="50" charset="-127"/>
                          <a:ea typeface="맑은 고딕" pitchFamily="50" charset="-127"/>
                          <a:cs typeface="한컴바탕" pitchFamily="18" charset="-127"/>
                        </a:rPr>
                        <a:t>6 (49)</a:t>
                      </a:r>
                      <a:endParaRPr kumimoji="1" lang="en-US" altLang="ko-KR" sz="2000" b="0" i="0" u="none" strike="noStrike" cap="none" normalizeH="0" baseline="0" dirty="0" smtClean="0">
                        <a:ln>
                          <a:noFill/>
                        </a:ln>
                        <a:solidFill>
                          <a:schemeClr val="tx1"/>
                        </a:solidFill>
                        <a:effectLst/>
                        <a:latin typeface="맑은 고딕" pitchFamily="50" charset="-127"/>
                        <a:ea typeface="맑은 고딕" pitchFamily="50" charset="-127"/>
                        <a:cs typeface="한컴바탕" pitchFamily="18" charset="-127"/>
                      </a:endParaRPr>
                    </a:p>
                  </a:txBody>
                  <a:tcPr marL="504000" marR="108000"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1" hangingPunct="1">
                        <a:lnSpc>
                          <a:spcPct val="100000"/>
                        </a:lnSpc>
                        <a:spcBef>
                          <a:spcPct val="0"/>
                        </a:spcBef>
                        <a:spcAft>
                          <a:spcPct val="0"/>
                        </a:spcAft>
                        <a:buClrTx/>
                        <a:buSzTx/>
                        <a:buFontTx/>
                        <a:buNone/>
                        <a:tabLst/>
                      </a:pPr>
                      <a:r>
                        <a:rPr kumimoji="1" lang="en-US" altLang="ko-KR" sz="2000" b="0" i="0" u="none" strike="noStrike" cap="none" normalizeH="0" baseline="0" dirty="0" smtClean="0">
                          <a:ln>
                            <a:noFill/>
                          </a:ln>
                          <a:solidFill>
                            <a:srgbClr val="000000"/>
                          </a:solidFill>
                          <a:effectLst/>
                          <a:latin typeface="맑은 고딕" pitchFamily="50" charset="-127"/>
                          <a:ea typeface="맑은 고딕" pitchFamily="50" charset="-127"/>
                          <a:cs typeface="한컴바탕" pitchFamily="18" charset="-127"/>
                        </a:rPr>
                        <a:t>29 (34)</a:t>
                      </a:r>
                      <a:endParaRPr kumimoji="1" lang="en-US" altLang="ko-KR" sz="2000" b="0" i="0" u="none" strike="noStrike" cap="none" normalizeH="0" baseline="0" dirty="0" smtClean="0">
                        <a:ln>
                          <a:noFill/>
                        </a:ln>
                        <a:solidFill>
                          <a:schemeClr val="tx1"/>
                        </a:solidFill>
                        <a:effectLst/>
                        <a:latin typeface="맑은 고딕" pitchFamily="50" charset="-127"/>
                        <a:ea typeface="맑은 고딕" pitchFamily="50" charset="-127"/>
                        <a:cs typeface="한컴바탕" pitchFamily="18" charset="-127"/>
                      </a:endParaRPr>
                    </a:p>
                  </a:txBody>
                  <a:tcPr marL="360000" marR="108000"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1" hangingPunct="1">
                        <a:lnSpc>
                          <a:spcPct val="100000"/>
                        </a:lnSpc>
                        <a:spcBef>
                          <a:spcPct val="0"/>
                        </a:spcBef>
                        <a:spcAft>
                          <a:spcPct val="0"/>
                        </a:spcAft>
                        <a:buClrTx/>
                        <a:buSzTx/>
                        <a:buFontTx/>
                        <a:buNone/>
                        <a:tabLst/>
                      </a:pPr>
                      <a:r>
                        <a:rPr kumimoji="1" lang="en-US" altLang="ko-KR" sz="2000" b="0" i="0" u="none" strike="noStrike" cap="none" normalizeH="0" baseline="0" dirty="0" smtClean="0">
                          <a:ln>
                            <a:noFill/>
                          </a:ln>
                          <a:solidFill>
                            <a:srgbClr val="000000"/>
                          </a:solidFill>
                          <a:effectLst/>
                          <a:latin typeface="맑은 고딕" pitchFamily="50" charset="-127"/>
                          <a:ea typeface="맑은 고딕" pitchFamily="50" charset="-127"/>
                          <a:cs typeface="한컴바탕" pitchFamily="18" charset="-127"/>
                        </a:rPr>
                        <a:t>279 (175)</a:t>
                      </a:r>
                      <a:endParaRPr kumimoji="1" lang="en-US" altLang="ko-KR" sz="2000" b="0" i="0" u="none" strike="noStrike" cap="none" normalizeH="0" baseline="0" dirty="0" smtClean="0">
                        <a:ln>
                          <a:noFill/>
                        </a:ln>
                        <a:solidFill>
                          <a:schemeClr val="tx1"/>
                        </a:solidFill>
                        <a:effectLst/>
                        <a:latin typeface="맑은 고딕" pitchFamily="50" charset="-127"/>
                        <a:ea typeface="맑은 고딕" pitchFamily="50" charset="-127"/>
                        <a:cs typeface="한컴바탕" pitchFamily="18" charset="-127"/>
                      </a:endParaRPr>
                    </a:p>
                  </a:txBody>
                  <a:tcPr marL="360000" marR="108000"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r>
              <a:tr h="307610">
                <a:tc>
                  <a:txBody>
                    <a:bodyPr/>
                    <a:lstStyle/>
                    <a:p>
                      <a:pPr marL="180975" marR="0" lvl="0" indent="0" algn="just" defTabSz="914400" rtl="0" eaLnBrk="1" fontAlgn="base" latinLnBrk="1" hangingPunct="1">
                        <a:lnSpc>
                          <a:spcPct val="100000"/>
                        </a:lnSpc>
                        <a:spcBef>
                          <a:spcPct val="0"/>
                        </a:spcBef>
                        <a:spcAft>
                          <a:spcPct val="0"/>
                        </a:spcAft>
                        <a:buClrTx/>
                        <a:buSzTx/>
                        <a:buFontTx/>
                        <a:buNone/>
                        <a:tabLst/>
                      </a:pPr>
                      <a:r>
                        <a:rPr kumimoji="1" lang="ko-KR" altLang="en-US" sz="2000" b="1" i="0" u="none" strike="noStrike" cap="none" normalizeH="0" baseline="0" dirty="0" smtClean="0">
                          <a:ln>
                            <a:noFill/>
                          </a:ln>
                          <a:solidFill>
                            <a:schemeClr val="tx1"/>
                          </a:solidFill>
                          <a:effectLst/>
                          <a:latin typeface="맑은 고딕" pitchFamily="50" charset="-127"/>
                          <a:ea typeface="맑은 고딕" pitchFamily="50" charset="-127"/>
                        </a:rPr>
                        <a:t>남한 경찰 사망자 수</a:t>
                      </a:r>
                      <a:endParaRPr kumimoji="1" lang="en-US" altLang="ko-KR" sz="2000" b="1" i="0" u="none" strike="noStrike" cap="none" normalizeH="0" baseline="0" dirty="0" smtClean="0">
                        <a:ln>
                          <a:noFill/>
                        </a:ln>
                        <a:solidFill>
                          <a:schemeClr val="tx1"/>
                        </a:solidFill>
                        <a:effectLst/>
                        <a:latin typeface="맑은 고딕" pitchFamily="50" charset="-127"/>
                        <a:ea typeface="맑은 고딕" pitchFamily="50" charset="-127"/>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1" hangingPunct="1">
                        <a:lnSpc>
                          <a:spcPct val="100000"/>
                        </a:lnSpc>
                        <a:spcBef>
                          <a:spcPct val="0"/>
                        </a:spcBef>
                        <a:spcAft>
                          <a:spcPct val="0"/>
                        </a:spcAft>
                        <a:buClrTx/>
                        <a:buSzTx/>
                        <a:buFontTx/>
                        <a:buNone/>
                        <a:tabLst/>
                      </a:pPr>
                      <a:r>
                        <a:rPr kumimoji="1" lang="en-US" altLang="ko-KR" sz="2000" b="0" i="0" u="none" strike="noStrike" cap="none" normalizeH="0" baseline="0" dirty="0" smtClean="0">
                          <a:ln>
                            <a:noFill/>
                          </a:ln>
                          <a:solidFill>
                            <a:srgbClr val="000000"/>
                          </a:solidFill>
                          <a:effectLst/>
                          <a:latin typeface="맑은 고딕" pitchFamily="50" charset="-127"/>
                          <a:ea typeface="맑은 고딕" pitchFamily="50" charset="-127"/>
                          <a:cs typeface="한컴바탕" pitchFamily="18" charset="-127"/>
                        </a:rPr>
                        <a:t>19</a:t>
                      </a:r>
                      <a:endParaRPr kumimoji="1" lang="en-US" altLang="ko-KR" sz="2000" b="0" i="0" u="none" strike="noStrike" cap="none" normalizeH="0" baseline="0" dirty="0" smtClean="0">
                        <a:ln>
                          <a:noFill/>
                        </a:ln>
                        <a:solidFill>
                          <a:schemeClr val="tx1"/>
                        </a:solidFill>
                        <a:effectLst/>
                        <a:latin typeface="맑은 고딕" pitchFamily="50" charset="-127"/>
                        <a:ea typeface="맑은 고딕" pitchFamily="50" charset="-127"/>
                        <a:cs typeface="한컴바탕" pitchFamily="18" charset="-127"/>
                      </a:endParaRPr>
                    </a:p>
                  </a:txBody>
                  <a:tcPr marL="360000" marR="108000"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1" hangingPunct="1">
                        <a:lnSpc>
                          <a:spcPct val="100000"/>
                        </a:lnSpc>
                        <a:spcBef>
                          <a:spcPct val="0"/>
                        </a:spcBef>
                        <a:spcAft>
                          <a:spcPct val="0"/>
                        </a:spcAft>
                        <a:buClrTx/>
                        <a:buSzTx/>
                        <a:buFontTx/>
                        <a:buNone/>
                        <a:tabLst/>
                      </a:pPr>
                      <a:r>
                        <a:rPr kumimoji="1" lang="en-US" altLang="ko-KR" sz="2000" b="0" i="0" u="none" strike="noStrike" cap="none" normalizeH="0" baseline="0" dirty="0" smtClean="0">
                          <a:ln>
                            <a:noFill/>
                          </a:ln>
                          <a:solidFill>
                            <a:srgbClr val="000000"/>
                          </a:solidFill>
                          <a:effectLst/>
                          <a:latin typeface="맑은 고딕" pitchFamily="50" charset="-127"/>
                          <a:ea typeface="맑은 고딕" pitchFamily="50" charset="-127"/>
                          <a:cs typeface="한컴바탕" pitchFamily="18" charset="-127"/>
                        </a:rPr>
                        <a:t>4</a:t>
                      </a:r>
                      <a:endParaRPr kumimoji="1" lang="en-US" altLang="ko-KR" sz="2000" b="0" i="0" u="none" strike="noStrike" cap="none" normalizeH="0" baseline="0" dirty="0" smtClean="0">
                        <a:ln>
                          <a:noFill/>
                        </a:ln>
                        <a:solidFill>
                          <a:schemeClr val="tx1"/>
                        </a:solidFill>
                        <a:effectLst/>
                        <a:latin typeface="맑은 고딕" pitchFamily="50" charset="-127"/>
                        <a:ea typeface="맑은 고딕" pitchFamily="50" charset="-127"/>
                        <a:cs typeface="한컴바탕" pitchFamily="18" charset="-127"/>
                      </a:endParaRPr>
                    </a:p>
                  </a:txBody>
                  <a:tcPr marL="504000" marR="108000"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1" hangingPunct="1">
                        <a:lnSpc>
                          <a:spcPct val="100000"/>
                        </a:lnSpc>
                        <a:spcBef>
                          <a:spcPct val="0"/>
                        </a:spcBef>
                        <a:spcAft>
                          <a:spcPct val="0"/>
                        </a:spcAft>
                        <a:buClrTx/>
                        <a:buSzTx/>
                        <a:buFontTx/>
                        <a:buNone/>
                        <a:tabLst/>
                      </a:pPr>
                      <a:r>
                        <a:rPr kumimoji="1" lang="en-US" altLang="ko-KR" sz="2000" b="0" i="0" u="none" strike="noStrike" cap="none" normalizeH="0" baseline="0" dirty="0" smtClean="0">
                          <a:ln>
                            <a:noFill/>
                          </a:ln>
                          <a:solidFill>
                            <a:srgbClr val="000000"/>
                          </a:solidFill>
                          <a:effectLst/>
                          <a:latin typeface="맑은 고딕" pitchFamily="50" charset="-127"/>
                          <a:ea typeface="맑은 고딕" pitchFamily="50" charset="-127"/>
                          <a:cs typeface="한컴바탕" pitchFamily="18" charset="-127"/>
                        </a:rPr>
                        <a:t>22</a:t>
                      </a:r>
                      <a:endParaRPr kumimoji="1" lang="en-US" altLang="ko-KR" sz="2000" b="0" i="0" u="none" strike="noStrike" cap="none" normalizeH="0" baseline="0" dirty="0" smtClean="0">
                        <a:ln>
                          <a:noFill/>
                        </a:ln>
                        <a:solidFill>
                          <a:schemeClr val="tx1"/>
                        </a:solidFill>
                        <a:effectLst/>
                        <a:latin typeface="맑은 고딕" pitchFamily="50" charset="-127"/>
                        <a:ea typeface="맑은 고딕" pitchFamily="50" charset="-127"/>
                        <a:cs typeface="한컴바탕" pitchFamily="18" charset="-127"/>
                      </a:endParaRPr>
                    </a:p>
                  </a:txBody>
                  <a:tcPr marL="504000" marR="108000"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r>
              <a:tr h="307610">
                <a:tc>
                  <a:txBody>
                    <a:bodyPr/>
                    <a:lstStyle/>
                    <a:p>
                      <a:pPr marL="180975" marR="0" lvl="0" indent="0" algn="just" defTabSz="914400" rtl="0" eaLnBrk="1" fontAlgn="base" latinLnBrk="1" hangingPunct="1">
                        <a:lnSpc>
                          <a:spcPct val="100000"/>
                        </a:lnSpc>
                        <a:spcBef>
                          <a:spcPct val="0"/>
                        </a:spcBef>
                        <a:spcAft>
                          <a:spcPct val="0"/>
                        </a:spcAft>
                        <a:buClrTx/>
                        <a:buSzTx/>
                        <a:buFontTx/>
                        <a:buNone/>
                        <a:tabLst/>
                      </a:pPr>
                      <a:r>
                        <a:rPr kumimoji="1" lang="ko-KR" altLang="en-US" sz="2000" b="1" i="0" u="none" strike="noStrike" cap="none" normalizeH="0" baseline="0" dirty="0" smtClean="0">
                          <a:ln>
                            <a:noFill/>
                          </a:ln>
                          <a:solidFill>
                            <a:schemeClr val="tx1"/>
                          </a:solidFill>
                          <a:effectLst/>
                          <a:latin typeface="맑은 고딕" pitchFamily="50" charset="-127"/>
                          <a:ea typeface="맑은 고딕" pitchFamily="50" charset="-127"/>
                        </a:rPr>
                        <a:t>남한 경찰 부상자 수</a:t>
                      </a:r>
                      <a:endParaRPr kumimoji="1" lang="en-US" altLang="ko-KR" sz="2000" b="1" i="0" u="none" strike="noStrike" cap="none" normalizeH="0" baseline="0" dirty="0" smtClean="0">
                        <a:ln>
                          <a:noFill/>
                        </a:ln>
                        <a:solidFill>
                          <a:schemeClr val="tx1"/>
                        </a:solidFill>
                        <a:effectLst/>
                        <a:latin typeface="맑은 고딕" pitchFamily="50" charset="-127"/>
                        <a:ea typeface="맑은 고딕" pitchFamily="50" charset="-127"/>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1" hangingPunct="1">
                        <a:lnSpc>
                          <a:spcPct val="100000"/>
                        </a:lnSpc>
                        <a:spcBef>
                          <a:spcPct val="0"/>
                        </a:spcBef>
                        <a:spcAft>
                          <a:spcPct val="0"/>
                        </a:spcAft>
                        <a:buClrTx/>
                        <a:buSzTx/>
                        <a:buFontTx/>
                        <a:buNone/>
                        <a:tabLst/>
                      </a:pPr>
                      <a:r>
                        <a:rPr kumimoji="1" lang="en-US" altLang="ko-KR" sz="2000" b="0" i="0" u="none" strike="noStrike" cap="none" normalizeH="0" baseline="0" dirty="0" smtClean="0">
                          <a:ln>
                            <a:noFill/>
                          </a:ln>
                          <a:solidFill>
                            <a:srgbClr val="000000"/>
                          </a:solidFill>
                          <a:effectLst/>
                          <a:latin typeface="맑은 고딕" pitchFamily="50" charset="-127"/>
                          <a:ea typeface="맑은 고딕" pitchFamily="50" charset="-127"/>
                          <a:cs typeface="한컴바탕" pitchFamily="18" charset="-127"/>
                        </a:rPr>
                        <a:t>13</a:t>
                      </a:r>
                      <a:endParaRPr kumimoji="1" lang="en-US" altLang="ko-KR" sz="2000" b="0" i="0" u="none" strike="noStrike" cap="none" normalizeH="0" baseline="0" dirty="0" smtClean="0">
                        <a:ln>
                          <a:noFill/>
                        </a:ln>
                        <a:solidFill>
                          <a:schemeClr val="tx1"/>
                        </a:solidFill>
                        <a:effectLst/>
                        <a:latin typeface="맑은 고딕" pitchFamily="50" charset="-127"/>
                        <a:ea typeface="맑은 고딕" pitchFamily="50" charset="-127"/>
                        <a:cs typeface="한컴바탕" pitchFamily="18" charset="-127"/>
                      </a:endParaRPr>
                    </a:p>
                  </a:txBody>
                  <a:tcPr marL="360000" marR="108000"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1" hangingPunct="1">
                        <a:lnSpc>
                          <a:spcPct val="100000"/>
                        </a:lnSpc>
                        <a:spcBef>
                          <a:spcPct val="0"/>
                        </a:spcBef>
                        <a:spcAft>
                          <a:spcPct val="0"/>
                        </a:spcAft>
                        <a:buClrTx/>
                        <a:buSzTx/>
                        <a:buFontTx/>
                        <a:buNone/>
                        <a:tabLst/>
                      </a:pPr>
                      <a:r>
                        <a:rPr kumimoji="1" lang="en-US" altLang="ko-KR" sz="2000" b="0" i="0" u="none" strike="noStrike" cap="none" normalizeH="0" baseline="0" dirty="0" smtClean="0">
                          <a:ln>
                            <a:noFill/>
                          </a:ln>
                          <a:solidFill>
                            <a:srgbClr val="000000"/>
                          </a:solidFill>
                          <a:effectLst/>
                          <a:latin typeface="맑은 고딕" pitchFamily="50" charset="-127"/>
                          <a:ea typeface="맑은 고딕" pitchFamily="50" charset="-127"/>
                          <a:cs typeface="한컴바탕" pitchFamily="18" charset="-127"/>
                        </a:rPr>
                        <a:t>5</a:t>
                      </a:r>
                      <a:endParaRPr kumimoji="1" lang="en-US" altLang="ko-KR" sz="2000" b="0" i="0" u="none" strike="noStrike" cap="none" normalizeH="0" baseline="0" dirty="0" smtClean="0">
                        <a:ln>
                          <a:noFill/>
                        </a:ln>
                        <a:solidFill>
                          <a:schemeClr val="tx1"/>
                        </a:solidFill>
                        <a:effectLst/>
                        <a:latin typeface="맑은 고딕" pitchFamily="50" charset="-127"/>
                        <a:ea typeface="맑은 고딕" pitchFamily="50" charset="-127"/>
                        <a:cs typeface="한컴바탕" pitchFamily="18" charset="-127"/>
                      </a:endParaRPr>
                    </a:p>
                  </a:txBody>
                  <a:tcPr marL="504000" marR="108000"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1" hangingPunct="1">
                        <a:lnSpc>
                          <a:spcPct val="100000"/>
                        </a:lnSpc>
                        <a:spcBef>
                          <a:spcPct val="0"/>
                        </a:spcBef>
                        <a:spcAft>
                          <a:spcPct val="0"/>
                        </a:spcAft>
                        <a:buClrTx/>
                        <a:buSzTx/>
                        <a:buFontTx/>
                        <a:buNone/>
                        <a:tabLst/>
                      </a:pPr>
                      <a:r>
                        <a:rPr kumimoji="1" lang="en-US" altLang="ko-KR" sz="2000" b="0" i="0" u="none" strike="noStrike" cap="none" normalizeH="0" baseline="0" dirty="0" smtClean="0">
                          <a:ln>
                            <a:noFill/>
                          </a:ln>
                          <a:solidFill>
                            <a:srgbClr val="000000"/>
                          </a:solidFill>
                          <a:effectLst/>
                          <a:latin typeface="맑은 고딕" pitchFamily="50" charset="-127"/>
                          <a:ea typeface="맑은 고딕" pitchFamily="50" charset="-127"/>
                          <a:cs typeface="한컴바탕" pitchFamily="18" charset="-127"/>
                        </a:rPr>
                        <a:t>53</a:t>
                      </a:r>
                      <a:endParaRPr kumimoji="1" lang="en-US" altLang="ko-KR" sz="2000" b="0" i="0" u="none" strike="noStrike" cap="none" normalizeH="0" baseline="0" dirty="0" smtClean="0">
                        <a:ln>
                          <a:noFill/>
                        </a:ln>
                        <a:solidFill>
                          <a:schemeClr val="tx1"/>
                        </a:solidFill>
                        <a:effectLst/>
                        <a:latin typeface="맑은 고딕" pitchFamily="50" charset="-127"/>
                        <a:ea typeface="맑은 고딕" pitchFamily="50" charset="-127"/>
                        <a:cs typeface="한컴바탕" pitchFamily="18" charset="-127"/>
                      </a:endParaRPr>
                    </a:p>
                  </a:txBody>
                  <a:tcPr marL="504000" marR="108000"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6" name="TextBox 5"/>
          <p:cNvSpPr txBox="1"/>
          <p:nvPr/>
        </p:nvSpPr>
        <p:spPr>
          <a:xfrm>
            <a:off x="323528" y="1556792"/>
            <a:ext cx="4320480" cy="307777"/>
          </a:xfrm>
          <a:prstGeom prst="rect">
            <a:avLst/>
          </a:prstGeom>
          <a:noFill/>
        </p:spPr>
        <p:txBody>
          <a:bodyPr wrap="square" rtlCol="0">
            <a:spAutoFit/>
          </a:bodyPr>
          <a:lstStyle/>
          <a:p>
            <a:r>
              <a:rPr lang="en-US" altLang="ko-KR" sz="1400" dirty="0" smtClean="0">
                <a:latin typeface="맑은 고딕" pitchFamily="50" charset="-127"/>
                <a:ea typeface="맑은 고딕" pitchFamily="50" charset="-127"/>
              </a:rPr>
              <a:t>(  ) </a:t>
            </a:r>
            <a:r>
              <a:rPr lang="ko-KR" altLang="en-US" sz="1400" dirty="0" smtClean="0">
                <a:latin typeface="맑은 고딕" pitchFamily="50" charset="-127"/>
                <a:ea typeface="맑은 고딕" pitchFamily="50" charset="-127"/>
              </a:rPr>
              <a:t>안은 유엔군이 국무부에 보고한 숫자</a:t>
            </a:r>
            <a:r>
              <a:rPr lang="en-US" altLang="ko-KR" sz="1400" dirty="0" smtClean="0">
                <a:latin typeface="맑은 고딕" pitchFamily="50" charset="-127"/>
                <a:ea typeface="맑은 고딕" pitchFamily="50" charset="-127"/>
              </a:rPr>
              <a:t>.</a:t>
            </a:r>
            <a:endParaRPr lang="ko-KR" altLang="en-US" sz="1400" dirty="0">
              <a:latin typeface="맑은 고딕" pitchFamily="50" charset="-127"/>
              <a:ea typeface="맑은 고딕" pitchFamily="50" charset="-127"/>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noFill/>
          <a:ln w="9525">
            <a:noFill/>
            <a:miter lim="800000"/>
            <a:headEnd/>
            <a:tailEnd/>
          </a:ln>
          <a:effectLst/>
        </p:spPr>
        <p:txBody>
          <a:bodyPr vert="horz" wrap="square" lIns="91440" tIns="45720" rIns="91440" bIns="45720" numCol="1" anchor="ctr" anchorCtr="0" compatLnSpc="1">
            <a:prstTxWarp prst="textNoShape">
              <a:avLst/>
            </a:prstTxWarp>
          </a:bodyPr>
          <a:lstStyle/>
          <a:p>
            <a:r>
              <a:rPr lang="ko-KR" altLang="en-US" sz="4000" dirty="0" smtClean="0">
                <a:latin typeface="HY헤드라인M" pitchFamily="18" charset="-127"/>
                <a:ea typeface="HY헤드라인M" pitchFamily="18" charset="-127"/>
              </a:rPr>
              <a:t>유엔군 사령관의 진단</a:t>
            </a:r>
            <a:endParaRPr lang="en-US" altLang="ko-KR" sz="4000" dirty="0">
              <a:latin typeface="HY헤드라인M" pitchFamily="18" charset="-127"/>
              <a:ea typeface="HY헤드라인M" pitchFamily="18" charset="-127"/>
            </a:endParaRPr>
          </a:p>
        </p:txBody>
      </p:sp>
      <p:sp>
        <p:nvSpPr>
          <p:cNvPr id="16387" name="Rectangle 3"/>
          <p:cNvSpPr>
            <a:spLocks noGrp="1" noChangeArrowheads="1"/>
          </p:cNvSpPr>
          <p:nvPr>
            <p:ph type="body" idx="1"/>
          </p:nvPr>
        </p:nvSpPr>
        <p:spPr>
          <a:xfrm>
            <a:off x="457200" y="1600200"/>
            <a:ext cx="8229600" cy="4614882"/>
          </a:xfrm>
          <a:noFill/>
          <a:ln w="9525">
            <a:noFill/>
            <a:miter lim="800000"/>
            <a:headEnd/>
            <a:tailEnd/>
          </a:ln>
          <a:effectLst/>
        </p:spPr>
        <p:txBody>
          <a:bodyPr vert="horz" wrap="square" lIns="91440" tIns="45720" rIns="91440" bIns="45720" numCol="1" anchor="t" anchorCtr="0" compatLnSpc="1">
            <a:prstTxWarp prst="textNoShape">
              <a:avLst/>
            </a:prstTxWarp>
          </a:bodyPr>
          <a:lstStyle/>
          <a:p>
            <a:pPr marL="533400" indent="-533400" algn="just">
              <a:lnSpc>
                <a:spcPct val="120000"/>
              </a:lnSpc>
              <a:buFont typeface="+mj-lt"/>
              <a:buAutoNum type="arabicPeriod"/>
            </a:pPr>
            <a:r>
              <a:rPr lang="ko-KR" altLang="en-US" sz="2800" dirty="0" smtClean="0">
                <a:latin typeface="맑은 고딕" pitchFamily="50" charset="-127"/>
                <a:ea typeface="맑은 고딕" pitchFamily="50" charset="-127"/>
              </a:rPr>
              <a:t>북한 측 전술이 변화했다</a:t>
            </a:r>
            <a:r>
              <a:rPr lang="en-US" altLang="ko-KR" sz="2800" dirty="0" smtClean="0">
                <a:latin typeface="맑은 고딕" pitchFamily="50" charset="-127"/>
                <a:ea typeface="맑은 고딕" pitchFamily="50" charset="-127"/>
              </a:rPr>
              <a:t>. </a:t>
            </a:r>
          </a:p>
          <a:p>
            <a:pPr marL="987425" indent="-454025" algn="just">
              <a:lnSpc>
                <a:spcPct val="120000"/>
              </a:lnSpc>
              <a:buFont typeface="+mj-ea"/>
              <a:buAutoNum type="circleNumDbPlain"/>
            </a:pPr>
            <a:r>
              <a:rPr lang="ko-KR" altLang="en-US" sz="2600" dirty="0" smtClean="0">
                <a:latin typeface="맑은 고딕" pitchFamily="50" charset="-127"/>
                <a:ea typeface="맑은 고딕" pitchFamily="50" charset="-127"/>
              </a:rPr>
              <a:t>남한의 전투부대 추가파병을 막기 위한 것</a:t>
            </a:r>
            <a:endParaRPr lang="en-US" altLang="ko-KR" sz="2400" dirty="0" smtClean="0">
              <a:latin typeface="맑은 고딕" pitchFamily="50" charset="-127"/>
              <a:ea typeface="맑은 고딕" pitchFamily="50" charset="-127"/>
            </a:endParaRPr>
          </a:p>
          <a:p>
            <a:pPr marL="987425" indent="0" algn="just">
              <a:lnSpc>
                <a:spcPct val="120000"/>
              </a:lnSpc>
              <a:buNone/>
            </a:pPr>
            <a:r>
              <a:rPr lang="ko-KR" altLang="en-US" sz="2300" dirty="0" smtClean="0">
                <a:latin typeface="맑은 고딕" pitchFamily="50" charset="-127"/>
                <a:ea typeface="맑은 고딕" pitchFamily="50" charset="-127"/>
              </a:rPr>
              <a:t>북한이 자원 군인을 베트남에 보낼 때 한 김일성 연설</a:t>
            </a:r>
            <a:endParaRPr lang="en-US" altLang="ko-KR" sz="2300" dirty="0" smtClean="0">
              <a:latin typeface="맑은 고딕" pitchFamily="50" charset="-127"/>
              <a:ea typeface="맑은 고딕" pitchFamily="50" charset="-127"/>
            </a:endParaRPr>
          </a:p>
          <a:p>
            <a:pPr marL="1047750" indent="-514350" algn="just">
              <a:lnSpc>
                <a:spcPct val="120000"/>
              </a:lnSpc>
              <a:buFont typeface="+mj-ea"/>
              <a:buAutoNum type="circleNumDbPlain" startAt="2"/>
            </a:pPr>
            <a:r>
              <a:rPr lang="ko-KR" altLang="en-US" sz="2600" dirty="0" smtClean="0">
                <a:latin typeface="맑은 고딕" pitchFamily="50" charset="-127"/>
                <a:ea typeface="맑은 고딕" pitchFamily="50" charset="-127"/>
              </a:rPr>
              <a:t>한반도에서 제</a:t>
            </a:r>
            <a:r>
              <a:rPr lang="en-US" altLang="ko-KR" sz="2600" dirty="0" smtClean="0">
                <a:latin typeface="맑은 고딕" pitchFamily="50" charset="-127"/>
                <a:ea typeface="맑은 고딕" pitchFamily="50" charset="-127"/>
              </a:rPr>
              <a:t>2</a:t>
            </a:r>
            <a:r>
              <a:rPr lang="ko-KR" altLang="en-US" sz="2600" dirty="0" smtClean="0">
                <a:latin typeface="맑은 고딕" pitchFamily="50" charset="-127"/>
                <a:ea typeface="맑은 고딕" pitchFamily="50" charset="-127"/>
              </a:rPr>
              <a:t>전선을 만들기 위한 전술</a:t>
            </a:r>
            <a:endParaRPr lang="en-US" altLang="ko-KR" sz="2600" dirty="0" smtClean="0">
              <a:latin typeface="맑은 고딕" pitchFamily="50" charset="-127"/>
              <a:ea typeface="맑은 고딕" pitchFamily="50" charset="-127"/>
            </a:endParaRPr>
          </a:p>
          <a:p>
            <a:pPr marL="987425" indent="0" algn="just">
              <a:lnSpc>
                <a:spcPct val="120000"/>
              </a:lnSpc>
              <a:buNone/>
            </a:pPr>
            <a:r>
              <a:rPr lang="en-US" altLang="ko-KR" sz="2300" dirty="0" smtClean="0">
                <a:latin typeface="맑은 고딕" pitchFamily="50" charset="-127"/>
                <a:ea typeface="맑은 고딕" pitchFamily="50" charset="-127"/>
              </a:rPr>
              <a:t>“</a:t>
            </a:r>
            <a:r>
              <a:rPr lang="ko-KR" altLang="en-US" sz="2300" dirty="0" smtClean="0">
                <a:latin typeface="맑은 고딕" pitchFamily="50" charset="-127"/>
                <a:ea typeface="맑은 고딕" pitchFamily="50" charset="-127"/>
              </a:rPr>
              <a:t>북한은 미국이 베트남에 너무 많이 투여했기 때문에 한국에서는 전쟁을 할 수 없을 것으로 판단하고 있다</a:t>
            </a:r>
            <a:r>
              <a:rPr lang="en-US" altLang="ko-KR" sz="2300" dirty="0" smtClean="0">
                <a:latin typeface="맑은 고딕" pitchFamily="50" charset="-127"/>
                <a:ea typeface="맑은 고딕" pitchFamily="50" charset="-127"/>
              </a:rPr>
              <a:t>.”</a:t>
            </a:r>
          </a:p>
          <a:p>
            <a:pPr marL="1047750" indent="-514350" algn="just">
              <a:lnSpc>
                <a:spcPct val="120000"/>
              </a:lnSpc>
              <a:buFont typeface="+mj-ea"/>
              <a:buAutoNum type="circleNumDbPlain" startAt="3"/>
            </a:pPr>
            <a:r>
              <a:rPr lang="ko-KR" altLang="en-US" sz="2600" dirty="0" smtClean="0">
                <a:latin typeface="맑은 고딕" pitchFamily="50" charset="-127"/>
                <a:ea typeface="맑은 고딕" pitchFamily="50" charset="-127"/>
              </a:rPr>
              <a:t>정전협정 이후 처음으로 북한이 남한 지역에 게릴라 투쟁 지역을 만들려고 한다</a:t>
            </a:r>
            <a:r>
              <a:rPr lang="en-US" altLang="ko-KR" sz="2600" dirty="0" smtClean="0">
                <a:latin typeface="맑은 고딕" pitchFamily="50" charset="-127"/>
                <a:ea typeface="맑은 고딕" pitchFamily="50" charset="-127"/>
              </a:rPr>
              <a:t>. </a:t>
            </a:r>
          </a:p>
          <a:p>
            <a:pPr marL="1047750" indent="-60325" algn="just">
              <a:lnSpc>
                <a:spcPct val="120000"/>
              </a:lnSpc>
              <a:buNone/>
            </a:pPr>
            <a:r>
              <a:rPr lang="ko-KR" altLang="en-US" sz="2300" dirty="0" smtClean="0">
                <a:latin typeface="맑은 고딕" pitchFamily="50" charset="-127"/>
                <a:ea typeface="맑은 고딕" pitchFamily="50" charset="-127"/>
              </a:rPr>
              <a:t>미군 </a:t>
            </a:r>
            <a:r>
              <a:rPr lang="ko-KR" altLang="en-US" sz="2300" dirty="0" err="1" smtClean="0">
                <a:latin typeface="맑은 고딕" pitchFamily="50" charset="-127"/>
                <a:ea typeface="맑은 고딕" pitchFamily="50" charset="-127"/>
              </a:rPr>
              <a:t>바라크</a:t>
            </a:r>
            <a:r>
              <a:rPr lang="ko-KR" altLang="en-US" sz="2300" dirty="0" smtClean="0">
                <a:latin typeface="맑은 고딕" pitchFamily="50" charset="-127"/>
                <a:ea typeface="맑은 고딕" pitchFamily="50" charset="-127"/>
              </a:rPr>
              <a:t> 습격</a:t>
            </a:r>
            <a:r>
              <a:rPr lang="en-US" altLang="ko-KR" sz="2300" dirty="0" smtClean="0">
                <a:latin typeface="맑은 고딕" pitchFamily="50" charset="-127"/>
                <a:ea typeface="맑은 고딕" pitchFamily="50" charset="-127"/>
              </a:rPr>
              <a:t>. </a:t>
            </a:r>
            <a:r>
              <a:rPr lang="ko-KR" altLang="en-US" sz="2300" dirty="0" smtClean="0">
                <a:latin typeface="맑은 고딕" pitchFamily="50" charset="-127"/>
                <a:ea typeface="맑은 고딕" pitchFamily="50" charset="-127"/>
              </a:rPr>
              <a:t>작은 그룹의 침투 시도 등</a:t>
            </a:r>
            <a:r>
              <a:rPr lang="en-US" altLang="ko-KR" sz="2300" dirty="0" smtClean="0">
                <a:latin typeface="맑은 고딕" pitchFamily="50" charset="-127"/>
                <a:ea typeface="맑은 고딕" pitchFamily="50" charset="-127"/>
              </a:rPr>
              <a:t>.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type="body" idx="1"/>
          </p:nvPr>
        </p:nvSpPr>
        <p:spPr>
          <a:xfrm>
            <a:off x="457200" y="1071546"/>
            <a:ext cx="8229600" cy="5054616"/>
          </a:xfrm>
          <a:noFill/>
          <a:ln w="9525">
            <a:noFill/>
            <a:miter lim="800000"/>
            <a:headEnd/>
            <a:tailEnd/>
          </a:ln>
          <a:effectLst/>
        </p:spPr>
        <p:txBody>
          <a:bodyPr vert="horz" wrap="square" lIns="91440" tIns="45720" rIns="91440" bIns="45720" numCol="1" anchor="t" anchorCtr="0" compatLnSpc="1">
            <a:prstTxWarp prst="textNoShape">
              <a:avLst/>
            </a:prstTxWarp>
          </a:bodyPr>
          <a:lstStyle/>
          <a:p>
            <a:pPr marL="533400" indent="-533400" algn="just">
              <a:lnSpc>
                <a:spcPct val="110000"/>
              </a:lnSpc>
              <a:buFont typeface="+mj-lt"/>
              <a:buAutoNum type="arabicPeriod" startAt="2"/>
            </a:pPr>
            <a:r>
              <a:rPr lang="ko-KR" altLang="en-US" sz="2800" dirty="0" smtClean="0">
                <a:latin typeface="맑은 고딕" pitchFamily="50" charset="-127"/>
                <a:ea typeface="맑은 고딕" pitchFamily="50" charset="-127"/>
              </a:rPr>
              <a:t>박정희 대통령의 적극적인 보복 전략</a:t>
            </a:r>
            <a:r>
              <a:rPr lang="en-US" altLang="ko-KR" sz="2800" dirty="0" smtClean="0">
                <a:latin typeface="맑은 고딕" pitchFamily="50" charset="-127"/>
                <a:ea typeface="맑은 고딕" pitchFamily="50" charset="-127"/>
              </a:rPr>
              <a:t>: </a:t>
            </a:r>
          </a:p>
          <a:p>
            <a:pPr marL="533400" indent="0" algn="just">
              <a:lnSpc>
                <a:spcPct val="110000"/>
              </a:lnSpc>
              <a:buNone/>
            </a:pPr>
            <a:r>
              <a:rPr lang="en-US" altLang="ko-KR" sz="2800" dirty="0" smtClean="0">
                <a:latin typeface="맑은 고딕" pitchFamily="50" charset="-127"/>
                <a:ea typeface="맑은 고딕" pitchFamily="50" charset="-127"/>
              </a:rPr>
              <a:t>“It would jeopardize U.S. Congressional support for military assistance to Korea.” </a:t>
            </a:r>
            <a:r>
              <a:rPr lang="en-US" altLang="ko-KR" sz="2400" dirty="0" smtClean="0">
                <a:latin typeface="맑은 고딕" pitchFamily="50" charset="-127"/>
                <a:ea typeface="맑은 고딕" pitchFamily="50" charset="-127"/>
              </a:rPr>
              <a:t>(Telegram 1311 from Seoul, Sep. 13, 1967)</a:t>
            </a:r>
          </a:p>
          <a:p>
            <a:pPr marL="533400" indent="0" algn="just">
              <a:lnSpc>
                <a:spcPct val="110000"/>
              </a:lnSpc>
              <a:buNone/>
            </a:pPr>
            <a:endParaRPr lang="en-US" altLang="ko-KR" sz="800" dirty="0" smtClean="0"/>
          </a:p>
          <a:p>
            <a:pPr marL="533400" indent="0" algn="just">
              <a:lnSpc>
                <a:spcPct val="110000"/>
              </a:lnSpc>
              <a:buNone/>
            </a:pPr>
            <a:r>
              <a:rPr lang="en-US" altLang="ko-KR" sz="2400" dirty="0" smtClean="0"/>
              <a:t>※</a:t>
            </a:r>
            <a:r>
              <a:rPr lang="en-US" altLang="ko-KR" sz="2400" dirty="0" smtClean="0">
                <a:latin typeface="맑은 고딕" pitchFamily="50" charset="-127"/>
                <a:ea typeface="맑은 고딕" pitchFamily="50" charset="-127"/>
              </a:rPr>
              <a:t> </a:t>
            </a:r>
            <a:r>
              <a:rPr lang="ko-KR" altLang="en-US" sz="2400" dirty="0" smtClean="0">
                <a:latin typeface="맑은 고딕" pitchFamily="50" charset="-127"/>
                <a:ea typeface="맑은 고딕" pitchFamily="50" charset="-127"/>
              </a:rPr>
              <a:t>미국의 목적은 더 심각한 긴장을 막는 것이며 한국군이 정전협정을 위반하지 못하도록 하는 것</a:t>
            </a:r>
            <a:r>
              <a:rPr lang="en-US" altLang="ko-KR" sz="2400" dirty="0" smtClean="0">
                <a:latin typeface="맑은 고딕" pitchFamily="50" charset="-127"/>
                <a:ea typeface="맑은 고딕" pitchFamily="50" charset="-127"/>
              </a:rPr>
              <a:t>. ‘The objective of U.S. policy was “to prevent further escalation of tension, to de-escalate if possible, and to ensure the ROK troops do not violate Armistice Agreement.”’ (Telegram 85861 to Seoul, Nov. 16, 1966)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z="4000" dirty="0" smtClean="0">
                <a:latin typeface="HY헤드라인M" pitchFamily="18" charset="-127"/>
                <a:ea typeface="HY헤드라인M" pitchFamily="18" charset="-127"/>
              </a:rPr>
              <a:t>연구의 계기</a:t>
            </a:r>
            <a:endParaRPr lang="ko-KR" altLang="en-US" sz="4000" dirty="0">
              <a:latin typeface="HY헤드라인M" pitchFamily="18" charset="-127"/>
              <a:ea typeface="HY헤드라인M" pitchFamily="18" charset="-127"/>
            </a:endParaRPr>
          </a:p>
        </p:txBody>
      </p:sp>
      <p:sp>
        <p:nvSpPr>
          <p:cNvPr id="3" name="내용 개체 틀 2"/>
          <p:cNvSpPr>
            <a:spLocks noGrp="1"/>
          </p:cNvSpPr>
          <p:nvPr>
            <p:ph idx="1"/>
          </p:nvPr>
        </p:nvSpPr>
        <p:spPr/>
        <p:txBody>
          <a:bodyPr/>
          <a:lstStyle/>
          <a:p>
            <a:pPr marL="533400" indent="-533400">
              <a:lnSpc>
                <a:spcPct val="220000"/>
              </a:lnSpc>
              <a:buFont typeface="Wingdings" pitchFamily="2" charset="2"/>
              <a:buChar char="ü"/>
            </a:pPr>
            <a:r>
              <a:rPr lang="ko-KR" altLang="en-US" sz="2800" dirty="0" smtClean="0">
                <a:latin typeface="맑은 고딕" pitchFamily="50" charset="-127"/>
                <a:ea typeface="맑은 고딕" pitchFamily="50" charset="-127"/>
              </a:rPr>
              <a:t>베트남 학생 →</a:t>
            </a:r>
            <a:r>
              <a:rPr lang="en-US" altLang="ko-KR" sz="2800" dirty="0" smtClean="0">
                <a:latin typeface="맑은 고딕" pitchFamily="50" charset="-127"/>
                <a:ea typeface="맑은 고딕" pitchFamily="50" charset="-127"/>
              </a:rPr>
              <a:t> </a:t>
            </a:r>
            <a:r>
              <a:rPr lang="ko-KR" altLang="en-US" sz="2800" dirty="0" smtClean="0">
                <a:latin typeface="맑은 고딕" pitchFamily="50" charset="-127"/>
                <a:ea typeface="맑은 고딕" pitchFamily="50" charset="-127"/>
              </a:rPr>
              <a:t>아시나요</a:t>
            </a:r>
            <a:endParaRPr lang="en-US" altLang="ko-KR" sz="2800" dirty="0" smtClean="0">
              <a:latin typeface="맑은 고딕" pitchFamily="50" charset="-127"/>
              <a:ea typeface="맑은 고딕" pitchFamily="50" charset="-127"/>
            </a:endParaRPr>
          </a:p>
          <a:p>
            <a:pPr marL="533400" indent="-533400">
              <a:lnSpc>
                <a:spcPct val="220000"/>
              </a:lnSpc>
              <a:buFont typeface="Wingdings" pitchFamily="2" charset="2"/>
              <a:buChar char="ü"/>
            </a:pPr>
            <a:r>
              <a:rPr lang="ko-KR" altLang="en-US" sz="2800" dirty="0" smtClean="0">
                <a:latin typeface="맑은 고딕" pitchFamily="50" charset="-127"/>
                <a:ea typeface="맑은 고딕" pitchFamily="50" charset="-127"/>
              </a:rPr>
              <a:t>박정희 학술대회</a:t>
            </a:r>
            <a:r>
              <a:rPr lang="en-US" altLang="ko-KR" sz="2800" dirty="0" smtClean="0">
                <a:latin typeface="맑은 고딕" pitchFamily="50" charset="-127"/>
                <a:ea typeface="맑은 고딕" pitchFamily="50" charset="-127"/>
              </a:rPr>
              <a:t>(</a:t>
            </a:r>
            <a:r>
              <a:rPr lang="ko-KR" altLang="en-US" sz="2800" dirty="0" smtClean="0">
                <a:latin typeface="맑은 고딕" pitchFamily="50" charset="-127"/>
                <a:ea typeface="맑은 고딕" pitchFamily="50" charset="-127"/>
              </a:rPr>
              <a:t>호주</a:t>
            </a:r>
            <a:r>
              <a:rPr lang="en-US" altLang="ko-KR" sz="2800" dirty="0" smtClean="0">
                <a:latin typeface="맑은 고딕" pitchFamily="50" charset="-127"/>
                <a:ea typeface="맑은 고딕" pitchFamily="50" charset="-127"/>
              </a:rPr>
              <a:t>) </a:t>
            </a:r>
          </a:p>
          <a:p>
            <a:pPr marL="533400" indent="-533400">
              <a:lnSpc>
                <a:spcPct val="220000"/>
              </a:lnSpc>
              <a:buFont typeface="Wingdings" pitchFamily="2" charset="2"/>
              <a:buChar char="ü"/>
            </a:pPr>
            <a:r>
              <a:rPr lang="ko-KR" altLang="en-US" sz="2800" dirty="0" smtClean="0">
                <a:latin typeface="맑은 고딕" pitchFamily="50" charset="-127"/>
                <a:ea typeface="맑은 고딕" pitchFamily="50" charset="-127"/>
              </a:rPr>
              <a:t>전쟁특수에 대한 학생들의 반응</a:t>
            </a:r>
            <a:endParaRPr lang="en-US" altLang="ko-KR" sz="2800" dirty="0" smtClean="0">
              <a:latin typeface="맑은 고딕" pitchFamily="50" charset="-127"/>
              <a:ea typeface="맑은 고딕" pitchFamily="50" charset="-127"/>
            </a:endParaRPr>
          </a:p>
          <a:p>
            <a:pPr marL="533400" indent="-533400">
              <a:lnSpc>
                <a:spcPct val="220000"/>
              </a:lnSpc>
              <a:buFont typeface="Wingdings" pitchFamily="2" charset="2"/>
              <a:buChar char="ü"/>
            </a:pPr>
            <a:r>
              <a:rPr lang="ko-KR" altLang="en-US" sz="2800" dirty="0" smtClean="0">
                <a:latin typeface="맑은 고딕" pitchFamily="50" charset="-127"/>
                <a:ea typeface="맑은 고딕" pitchFamily="50" charset="-127"/>
              </a:rPr>
              <a:t>세계사적 인식과 너무 다른 한국 내의 인식</a:t>
            </a:r>
            <a:endParaRPr lang="ko-KR" altLang="en-US" sz="2800" dirty="0">
              <a:latin typeface="맑은 고딕" pitchFamily="50" charset="-127"/>
              <a:ea typeface="맑은 고딕" pitchFamily="50" charset="-127"/>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noFill/>
          <a:ln w="9525">
            <a:noFill/>
            <a:miter lim="800000"/>
            <a:headEnd/>
            <a:tailEnd/>
          </a:ln>
          <a:effectLst/>
        </p:spPr>
        <p:txBody>
          <a:bodyPr vert="horz" wrap="square" lIns="91440" tIns="45720" rIns="91440" bIns="45720" numCol="1" anchor="ctr" anchorCtr="0" compatLnSpc="1">
            <a:prstTxWarp prst="textNoShape">
              <a:avLst/>
            </a:prstTxWarp>
          </a:bodyPr>
          <a:lstStyle/>
          <a:p>
            <a:r>
              <a:rPr lang="ko-KR" altLang="en-US" sz="4000" dirty="0" smtClean="0">
                <a:latin typeface="HY헤드라인M" pitchFamily="18" charset="-127"/>
                <a:ea typeface="HY헤드라인M" pitchFamily="18" charset="-127"/>
              </a:rPr>
              <a:t>한국 정부의 공격적인 반 침투 전술</a:t>
            </a:r>
            <a:endParaRPr lang="en-US" altLang="ko-KR" sz="4000" dirty="0">
              <a:latin typeface="HY헤드라인M" pitchFamily="18" charset="-127"/>
              <a:ea typeface="HY헤드라인M" pitchFamily="18" charset="-127"/>
            </a:endParaRPr>
          </a:p>
        </p:txBody>
      </p:sp>
      <p:sp>
        <p:nvSpPr>
          <p:cNvPr id="17411" name="Rectangle 3"/>
          <p:cNvSpPr>
            <a:spLocks noGrp="1" noChangeArrowheads="1"/>
          </p:cNvSpPr>
          <p:nvPr>
            <p:ph type="body" idx="1"/>
          </p:nvPr>
        </p:nvSpPr>
        <p:spPr>
          <a:xfrm>
            <a:off x="457200" y="1600200"/>
            <a:ext cx="8229600" cy="4708525"/>
          </a:xfrm>
          <a:noFill/>
          <a:ln w="9525">
            <a:noFill/>
            <a:miter lim="800000"/>
            <a:headEnd/>
            <a:tailEnd/>
          </a:ln>
          <a:effectLst/>
        </p:spPr>
        <p:txBody>
          <a:bodyPr vert="horz" wrap="square" lIns="91440" tIns="45720" rIns="91440" bIns="45720" numCol="1" anchor="t" anchorCtr="0" compatLnSpc="1">
            <a:prstTxWarp prst="textNoShape">
              <a:avLst/>
            </a:prstTxWarp>
          </a:bodyPr>
          <a:lstStyle/>
          <a:p>
            <a:pPr marL="533400" indent="-533400" algn="just">
              <a:buFont typeface="+mj-lt"/>
              <a:buAutoNum type="arabicPeriod"/>
            </a:pPr>
            <a:r>
              <a:rPr lang="en-US" altLang="ko-KR" sz="2800" dirty="0" smtClean="0">
                <a:latin typeface="맑은 고딕" pitchFamily="50" charset="-127"/>
                <a:ea typeface="맑은 고딕" pitchFamily="50" charset="-127"/>
              </a:rPr>
              <a:t>1966</a:t>
            </a:r>
            <a:r>
              <a:rPr lang="ko-KR" altLang="en-US" sz="2800" dirty="0" smtClean="0">
                <a:latin typeface="맑은 고딕" pitchFamily="50" charset="-127"/>
                <a:ea typeface="맑은 고딕" pitchFamily="50" charset="-127"/>
              </a:rPr>
              <a:t>년 북한 공격 경우</a:t>
            </a:r>
            <a:r>
              <a:rPr lang="en-US" altLang="ko-KR" sz="2800" dirty="0" smtClean="0">
                <a:latin typeface="맑은 고딕" pitchFamily="50" charset="-127"/>
                <a:ea typeface="맑은 고딕" pitchFamily="50" charset="-127"/>
              </a:rPr>
              <a:t>. 11</a:t>
            </a:r>
            <a:r>
              <a:rPr lang="ko-KR" altLang="en-US" sz="2800" dirty="0" smtClean="0">
                <a:latin typeface="맑은 고딕" pitchFamily="50" charset="-127"/>
                <a:ea typeface="맑은 고딕" pitchFamily="50" charset="-127"/>
              </a:rPr>
              <a:t>월 초</a:t>
            </a:r>
            <a:r>
              <a:rPr lang="en-US" altLang="ko-KR" sz="2800" dirty="0" smtClean="0">
                <a:latin typeface="맑은 고딕" pitchFamily="50" charset="-127"/>
                <a:ea typeface="맑은 고딕" pitchFamily="50" charset="-127"/>
              </a:rPr>
              <a:t> </a:t>
            </a:r>
            <a:r>
              <a:rPr lang="ko-KR" altLang="en-US" sz="2800" dirty="0" err="1" smtClean="0">
                <a:latin typeface="맑은 고딕" pitchFamily="50" charset="-127"/>
                <a:ea typeface="맑은 고딕" pitchFamily="50" charset="-127"/>
              </a:rPr>
              <a:t>존슨이</a:t>
            </a:r>
            <a:r>
              <a:rPr lang="ko-KR" altLang="en-US" sz="2800" dirty="0" smtClean="0">
                <a:latin typeface="맑은 고딕" pitchFamily="50" charset="-127"/>
                <a:ea typeface="맑은 고딕" pitchFamily="50" charset="-127"/>
              </a:rPr>
              <a:t> 서울에 머무는 동안</a:t>
            </a:r>
            <a:r>
              <a:rPr lang="en-US" altLang="ko-KR" sz="2800" dirty="0" smtClean="0">
                <a:latin typeface="맑은 고딕" pitchFamily="50" charset="-127"/>
                <a:ea typeface="맑은 고딕" pitchFamily="50" charset="-127"/>
              </a:rPr>
              <a:t> </a:t>
            </a:r>
            <a:r>
              <a:rPr lang="ko-KR" altLang="en-US" sz="2800" dirty="0" err="1" smtClean="0">
                <a:latin typeface="맑은 고딕" pitchFamily="50" charset="-127"/>
                <a:ea typeface="맑은 고딕" pitchFamily="50" charset="-127"/>
              </a:rPr>
              <a:t>남한군</a:t>
            </a:r>
            <a:r>
              <a:rPr lang="ko-KR" altLang="en-US" sz="2800" dirty="0" smtClean="0">
                <a:latin typeface="맑은 고딕" pitchFamily="50" charset="-127"/>
                <a:ea typeface="맑은 고딕" pitchFamily="50" charset="-127"/>
              </a:rPr>
              <a:t> 카투사 </a:t>
            </a:r>
            <a:r>
              <a:rPr lang="en-US" altLang="ko-KR" sz="2800" dirty="0" smtClean="0">
                <a:latin typeface="맑은 고딕" pitchFamily="50" charset="-127"/>
                <a:ea typeface="맑은 고딕" pitchFamily="50" charset="-127"/>
              </a:rPr>
              <a:t>1</a:t>
            </a:r>
            <a:r>
              <a:rPr lang="ko-KR" altLang="en-US" sz="2800" dirty="0" smtClean="0">
                <a:latin typeface="맑은 고딕" pitchFamily="50" charset="-127"/>
                <a:ea typeface="맑은 고딕" pitchFamily="50" charset="-127"/>
              </a:rPr>
              <a:t>명</a:t>
            </a:r>
            <a:r>
              <a:rPr lang="en-US" altLang="ko-KR" sz="2800" dirty="0" smtClean="0">
                <a:latin typeface="맑은 고딕" pitchFamily="50" charset="-127"/>
                <a:ea typeface="맑은 고딕" pitchFamily="50" charset="-127"/>
              </a:rPr>
              <a:t>, </a:t>
            </a:r>
            <a:r>
              <a:rPr lang="ko-KR" altLang="en-US" sz="2800" dirty="0" smtClean="0">
                <a:latin typeface="맑은 고딕" pitchFamily="50" charset="-127"/>
                <a:ea typeface="맑은 고딕" pitchFamily="50" charset="-127"/>
              </a:rPr>
              <a:t>미군 </a:t>
            </a:r>
            <a:r>
              <a:rPr lang="en-US" altLang="ko-KR" sz="2800" dirty="0" smtClean="0">
                <a:latin typeface="맑은 고딕" pitchFamily="50" charset="-127"/>
                <a:ea typeface="맑은 고딕" pitchFamily="50" charset="-127"/>
              </a:rPr>
              <a:t>6</a:t>
            </a:r>
            <a:r>
              <a:rPr lang="ko-KR" altLang="en-US" sz="2800" dirty="0" smtClean="0">
                <a:latin typeface="맑은 고딕" pitchFamily="50" charset="-127"/>
                <a:ea typeface="맑은 고딕" pitchFamily="50" charset="-127"/>
              </a:rPr>
              <a:t>명 사망</a:t>
            </a:r>
            <a:r>
              <a:rPr lang="en-US" altLang="ko-KR" sz="2800" dirty="0" smtClean="0">
                <a:latin typeface="맑은 고딕" pitchFamily="50" charset="-127"/>
                <a:ea typeface="맑은 고딕" pitchFamily="50" charset="-127"/>
              </a:rPr>
              <a:t>. </a:t>
            </a:r>
          </a:p>
          <a:p>
            <a:pPr marL="1168400" indent="-533400" algn="just">
              <a:buFont typeface="Wingdings" pitchFamily="2" charset="2"/>
              <a:buChar char="Ø"/>
            </a:pPr>
            <a:r>
              <a:rPr lang="ko-KR" altLang="en-US" sz="2400" dirty="0" smtClean="0">
                <a:latin typeface="맑은 고딕" pitchFamily="50" charset="-127"/>
                <a:ea typeface="맑은 고딕" pitchFamily="50" charset="-127"/>
              </a:rPr>
              <a:t>조사 결과 </a:t>
            </a:r>
            <a:r>
              <a:rPr lang="en-US" altLang="ko-KR" sz="2400" dirty="0" smtClean="0">
                <a:latin typeface="맑은 고딕" pitchFamily="50" charset="-127"/>
                <a:ea typeface="맑은 고딕" pitchFamily="50" charset="-127"/>
              </a:rPr>
              <a:t>10</a:t>
            </a:r>
            <a:r>
              <a:rPr lang="ko-KR" altLang="en-US" sz="2400" dirty="0" smtClean="0">
                <a:latin typeface="맑은 고딕" pitchFamily="50" charset="-127"/>
                <a:ea typeface="맑은 고딕" pitchFamily="50" charset="-127"/>
              </a:rPr>
              <a:t>월 </a:t>
            </a:r>
            <a:r>
              <a:rPr lang="en-US" altLang="ko-KR" sz="2400" dirty="0" smtClean="0">
                <a:latin typeface="맑은 고딕" pitchFamily="50" charset="-127"/>
                <a:ea typeface="맑은 고딕" pitchFamily="50" charset="-127"/>
              </a:rPr>
              <a:t>26</a:t>
            </a:r>
            <a:r>
              <a:rPr lang="ko-KR" altLang="en-US" sz="2400" dirty="0" smtClean="0">
                <a:latin typeface="맑은 고딕" pitchFamily="50" charset="-127"/>
                <a:ea typeface="맑은 고딕" pitchFamily="50" charset="-127"/>
              </a:rPr>
              <a:t>일 남한군의 북한군 공격에 대한 보복 공격으로 밝혀짐</a:t>
            </a:r>
            <a:r>
              <a:rPr lang="en-US" altLang="ko-KR" sz="2000" dirty="0" smtClean="0">
                <a:latin typeface="맑은 고딕" pitchFamily="50" charset="-127"/>
                <a:ea typeface="맑은 고딕" pitchFamily="50" charset="-127"/>
              </a:rPr>
              <a:t>(Telegram 2417 from Seoul, November 2)</a:t>
            </a:r>
            <a:r>
              <a:rPr lang="en-US" altLang="ko-KR" sz="2400" dirty="0" smtClean="0">
                <a:latin typeface="맑은 고딕" pitchFamily="50" charset="-127"/>
                <a:ea typeface="맑은 고딕" pitchFamily="50" charset="-127"/>
              </a:rPr>
              <a:t>.</a:t>
            </a:r>
          </a:p>
          <a:p>
            <a:pPr marL="1168400" indent="-533400" algn="just">
              <a:buFont typeface="Wingdings" pitchFamily="2" charset="2"/>
              <a:buChar char="Ø"/>
            </a:pPr>
            <a:r>
              <a:rPr lang="ko-KR" altLang="en-US" sz="2400" dirty="0" smtClean="0">
                <a:latin typeface="맑은 고딕" pitchFamily="50" charset="-127"/>
                <a:ea typeface="맑은 고딕" pitchFamily="50" charset="-127"/>
              </a:rPr>
              <a:t>두 가지 가능성</a:t>
            </a:r>
            <a:r>
              <a:rPr lang="en-US" altLang="ko-KR" sz="2400" dirty="0" smtClean="0">
                <a:latin typeface="맑은 고딕" pitchFamily="50" charset="-127"/>
                <a:ea typeface="맑은 고딕" pitchFamily="50" charset="-127"/>
              </a:rPr>
              <a:t>. </a:t>
            </a:r>
            <a:r>
              <a:rPr lang="ko-KR" altLang="en-US" sz="2400" dirty="0" smtClean="0">
                <a:latin typeface="맑은 고딕" pitchFamily="50" charset="-127"/>
                <a:ea typeface="맑은 고딕" pitchFamily="50" charset="-127"/>
              </a:rPr>
              <a:t>사실일 가능성 또는 일부러 그렇게 조사했을 가능성</a:t>
            </a:r>
            <a:r>
              <a:rPr lang="en-US" altLang="ko-KR" sz="2000" dirty="0" smtClean="0">
                <a:latin typeface="맑은 고딕" pitchFamily="50" charset="-127"/>
                <a:ea typeface="맑은 고딕" pitchFamily="50" charset="-127"/>
              </a:rPr>
              <a:t>(</a:t>
            </a:r>
            <a:r>
              <a:rPr lang="ko-KR" altLang="en-US" sz="2000" dirty="0" smtClean="0">
                <a:latin typeface="맑은 고딕" pitchFamily="50" charset="-127"/>
                <a:ea typeface="맑은 고딕" pitchFamily="50" charset="-127"/>
              </a:rPr>
              <a:t>추가 파병을 위한 방한</a:t>
            </a:r>
            <a:r>
              <a:rPr lang="en-US" altLang="ko-KR" sz="2000" dirty="0" smtClean="0">
                <a:latin typeface="맑은 고딕" pitchFamily="50" charset="-127"/>
                <a:ea typeface="맑은 고딕" pitchFamily="50" charset="-127"/>
              </a:rPr>
              <a:t>)</a:t>
            </a:r>
            <a:r>
              <a:rPr lang="en-US" altLang="ko-KR" sz="2400" dirty="0" smtClean="0">
                <a:latin typeface="맑은 고딕" pitchFamily="50" charset="-127"/>
                <a:ea typeface="맑은 고딕" pitchFamily="50" charset="-127"/>
              </a:rPr>
              <a:t>.</a:t>
            </a:r>
          </a:p>
          <a:p>
            <a:pPr marL="1168400" indent="-533400" algn="just">
              <a:buFont typeface="Wingdings" pitchFamily="2" charset="2"/>
              <a:buChar char="Ø"/>
            </a:pPr>
            <a:r>
              <a:rPr lang="en-US" altLang="ko-KR" sz="2400" dirty="0" smtClean="0">
                <a:latin typeface="맑은 고딕" pitchFamily="50" charset="-127"/>
                <a:ea typeface="맑은 고딕" pitchFamily="50" charset="-127"/>
              </a:rPr>
              <a:t>“There is no evidence that the North Koreans intend to open a "second front" in the Vietnam War.” </a:t>
            </a:r>
            <a:r>
              <a:rPr lang="en-US" altLang="ko-KR" sz="2000" dirty="0" smtClean="0">
                <a:latin typeface="맑은 고딕" pitchFamily="50" charset="-127"/>
                <a:ea typeface="맑은 고딕" pitchFamily="50" charset="-127"/>
              </a:rPr>
              <a:t>(Intelligence Memorandum No. 1620/66 Washington, November 8, 1966.)</a:t>
            </a:r>
            <a:r>
              <a:rPr lang="en-US" altLang="ko-KR" sz="2400" dirty="0" smtClean="0">
                <a:latin typeface="맑은 고딕" pitchFamily="50" charset="-127"/>
                <a:ea typeface="맑은 고딕" pitchFamily="50" charset="-127"/>
              </a:rPr>
              <a:t> </a:t>
            </a:r>
          </a:p>
          <a:p>
            <a:pPr marL="533400" indent="-533400" algn="just">
              <a:buFont typeface="Wingdings" pitchFamily="2" charset="2"/>
              <a:buChar char="ü"/>
            </a:pPr>
            <a:endParaRPr lang="en-US" altLang="ko-KR" sz="2800" dirty="0" smtClean="0">
              <a:latin typeface="맑은 고딕" pitchFamily="50" charset="-127"/>
              <a:ea typeface="맑은 고딕" pitchFamily="50" charset="-127"/>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3"/>
          <p:cNvSpPr>
            <a:spLocks noGrp="1" noChangeArrowheads="1"/>
          </p:cNvSpPr>
          <p:nvPr>
            <p:ph type="body" idx="1"/>
          </p:nvPr>
        </p:nvSpPr>
        <p:spPr>
          <a:xfrm>
            <a:off x="457200" y="1214423"/>
            <a:ext cx="8229600" cy="4714908"/>
          </a:xfrm>
          <a:noFill/>
          <a:ln w="9525">
            <a:noFill/>
            <a:miter lim="800000"/>
            <a:headEnd/>
            <a:tailEnd/>
          </a:ln>
          <a:effectLst/>
        </p:spPr>
        <p:txBody>
          <a:bodyPr vert="horz" wrap="square" lIns="91440" tIns="45720" rIns="91440" bIns="45720" numCol="1" anchor="t" anchorCtr="0" compatLnSpc="1">
            <a:prstTxWarp prst="textNoShape">
              <a:avLst/>
            </a:prstTxWarp>
          </a:bodyPr>
          <a:lstStyle/>
          <a:p>
            <a:pPr marL="533400" indent="-533400" algn="just">
              <a:lnSpc>
                <a:spcPct val="200000"/>
              </a:lnSpc>
              <a:buFont typeface="+mj-lt"/>
              <a:buAutoNum type="arabicPeriod" startAt="2"/>
            </a:pPr>
            <a:r>
              <a:rPr lang="en-US" altLang="ko-KR" sz="2800" dirty="0" smtClean="0">
                <a:latin typeface="맑은 고딕" pitchFamily="50" charset="-127"/>
                <a:ea typeface="맑은 고딕" pitchFamily="50" charset="-127"/>
              </a:rPr>
              <a:t>1967</a:t>
            </a:r>
            <a:r>
              <a:rPr lang="ko-KR" altLang="en-US" sz="2800" dirty="0" smtClean="0">
                <a:latin typeface="맑은 고딕" pitchFamily="50" charset="-127"/>
                <a:ea typeface="맑은 고딕" pitchFamily="50" charset="-127"/>
              </a:rPr>
              <a:t>년 </a:t>
            </a:r>
            <a:r>
              <a:rPr lang="en-US" altLang="ko-KR" sz="2800" dirty="0" smtClean="0">
                <a:latin typeface="맑은 고딕" pitchFamily="50" charset="-127"/>
                <a:ea typeface="맑은 고딕" pitchFamily="50" charset="-127"/>
              </a:rPr>
              <a:t>9</a:t>
            </a:r>
            <a:r>
              <a:rPr lang="ko-KR" altLang="en-US" sz="2800" dirty="0" smtClean="0">
                <a:latin typeface="맑은 고딕" pitchFamily="50" charset="-127"/>
                <a:ea typeface="맑은 고딕" pitchFamily="50" charset="-127"/>
              </a:rPr>
              <a:t>월 </a:t>
            </a:r>
            <a:r>
              <a:rPr lang="en-US" altLang="ko-KR" sz="2800" dirty="0" smtClean="0">
                <a:latin typeface="맑은 고딕" pitchFamily="50" charset="-127"/>
                <a:ea typeface="맑은 고딕" pitchFamily="50" charset="-127"/>
              </a:rPr>
              <a:t>4</a:t>
            </a:r>
            <a:r>
              <a:rPr lang="ko-KR" altLang="en-US" sz="2800" dirty="0" smtClean="0">
                <a:latin typeface="맑은 고딕" pitchFamily="50" charset="-127"/>
                <a:ea typeface="맑은 고딕" pitchFamily="50" charset="-127"/>
              </a:rPr>
              <a:t>일</a:t>
            </a:r>
            <a:r>
              <a:rPr lang="en-US" altLang="ko-KR" sz="2800" dirty="0" smtClean="0">
                <a:latin typeface="맑은 고딕" pitchFamily="50" charset="-127"/>
                <a:ea typeface="맑은 고딕" pitchFamily="50" charset="-127"/>
              </a:rPr>
              <a:t>: </a:t>
            </a:r>
            <a:r>
              <a:rPr lang="ko-KR" altLang="en-US" sz="2800" dirty="0" smtClean="0">
                <a:latin typeface="맑은 고딕" pitchFamily="50" charset="-127"/>
                <a:ea typeface="맑은 고딕" pitchFamily="50" charset="-127"/>
              </a:rPr>
              <a:t>한국 국방부장관은 가장 큰 골칫거리</a:t>
            </a:r>
            <a:r>
              <a:rPr lang="en-US" altLang="ko-KR" sz="2800" dirty="0" smtClean="0">
                <a:latin typeface="맑은 고딕" pitchFamily="50" charset="-127"/>
                <a:ea typeface="맑은 고딕" pitchFamily="50" charset="-127"/>
              </a:rPr>
              <a:t>. </a:t>
            </a:r>
            <a:r>
              <a:rPr lang="ko-KR" altLang="en-US" sz="2800" dirty="0" smtClean="0">
                <a:latin typeface="맑은 고딕" pitchFamily="50" charset="-127"/>
                <a:ea typeface="맑은 고딕" pitchFamily="50" charset="-127"/>
              </a:rPr>
              <a:t>엘리트 부대를 훈련시켜서 자꾸 북한에 침투시키려고 한다</a:t>
            </a:r>
            <a:r>
              <a:rPr lang="en-US" altLang="ko-KR" sz="2800" dirty="0" smtClean="0">
                <a:latin typeface="맑은 고딕" pitchFamily="50" charset="-127"/>
                <a:ea typeface="맑은 고딕" pitchFamily="50" charset="-127"/>
              </a:rPr>
              <a:t>. </a:t>
            </a:r>
          </a:p>
          <a:p>
            <a:pPr marL="533400" indent="-533400" algn="just">
              <a:lnSpc>
                <a:spcPct val="200000"/>
              </a:lnSpc>
              <a:buFont typeface="+mj-lt"/>
              <a:buAutoNum type="arabicPeriod" startAt="2"/>
            </a:pPr>
            <a:r>
              <a:rPr lang="en-US" altLang="ko-KR" sz="2800" dirty="0" smtClean="0">
                <a:latin typeface="맑은 고딕" pitchFamily="50" charset="-127"/>
                <a:ea typeface="맑은 고딕" pitchFamily="50" charset="-127"/>
              </a:rPr>
              <a:t>1968</a:t>
            </a:r>
            <a:r>
              <a:rPr lang="ko-KR" altLang="en-US" sz="2800" dirty="0" smtClean="0">
                <a:latin typeface="맑은 고딕" pitchFamily="50" charset="-127"/>
                <a:ea typeface="맑은 고딕" pitchFamily="50" charset="-127"/>
              </a:rPr>
              <a:t>년 </a:t>
            </a:r>
            <a:r>
              <a:rPr lang="ko-KR" altLang="en-US" sz="2800" dirty="0" err="1" smtClean="0">
                <a:latin typeface="맑은 고딕" pitchFamily="50" charset="-127"/>
                <a:ea typeface="맑은 고딕" pitchFamily="50" charset="-127"/>
              </a:rPr>
              <a:t>밴스</a:t>
            </a:r>
            <a:r>
              <a:rPr lang="ko-KR" altLang="en-US" sz="2800" dirty="0" smtClean="0">
                <a:latin typeface="맑은 고딕" pitchFamily="50" charset="-127"/>
                <a:ea typeface="맑은 고딕" pitchFamily="50" charset="-127"/>
              </a:rPr>
              <a:t> 특사의 내한</a:t>
            </a:r>
            <a:r>
              <a:rPr lang="en-US" altLang="ko-KR" sz="2800" dirty="0" smtClean="0">
                <a:latin typeface="맑은 고딕" pitchFamily="50" charset="-127"/>
                <a:ea typeface="맑은 고딕" pitchFamily="50" charset="-127"/>
              </a:rPr>
              <a:t>: </a:t>
            </a:r>
            <a:r>
              <a:rPr lang="ko-KR" altLang="en-US" sz="2800" dirty="0" smtClean="0">
                <a:latin typeface="맑은 고딕" pitchFamily="50" charset="-127"/>
                <a:ea typeface="맑은 고딕" pitchFamily="50" charset="-127"/>
              </a:rPr>
              <a:t>전체 발생 건수의 </a:t>
            </a:r>
            <a:r>
              <a:rPr lang="en-US" altLang="ko-KR" sz="2800" dirty="0" smtClean="0">
                <a:latin typeface="맑은 고딕" pitchFamily="50" charset="-127"/>
                <a:ea typeface="맑은 고딕" pitchFamily="50" charset="-127"/>
              </a:rPr>
              <a:t>1/3</a:t>
            </a:r>
            <a:r>
              <a:rPr lang="ko-KR" altLang="en-US" sz="2800" dirty="0" smtClean="0">
                <a:latin typeface="맑은 고딕" pitchFamily="50" charset="-127"/>
                <a:ea typeface="맑은 고딕" pitchFamily="50" charset="-127"/>
              </a:rPr>
              <a:t>은 남한 정부에 책임이 있다</a:t>
            </a:r>
            <a:r>
              <a:rPr lang="en-US" altLang="ko-KR" sz="2800" dirty="0" smtClean="0">
                <a:latin typeface="맑은 고딕" pitchFamily="50" charset="-127"/>
                <a:ea typeface="맑은 고딕" pitchFamily="50" charset="-127"/>
              </a:rPr>
              <a:t>.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noFill/>
          <a:ln w="9525">
            <a:noFill/>
            <a:miter lim="800000"/>
            <a:headEnd/>
            <a:tailEnd/>
          </a:ln>
          <a:effectLst/>
        </p:spPr>
        <p:txBody>
          <a:bodyPr vert="horz" wrap="square" lIns="91440" tIns="45720" rIns="91440" bIns="45720" numCol="1" anchor="ctr" anchorCtr="0" compatLnSpc="1">
            <a:prstTxWarp prst="textNoShape">
              <a:avLst/>
            </a:prstTxWarp>
          </a:bodyPr>
          <a:lstStyle/>
          <a:p>
            <a:r>
              <a:rPr lang="ko-KR" altLang="en-US" sz="4000" dirty="0" smtClean="0">
                <a:latin typeface="HY헤드라인M" pitchFamily="18" charset="-127"/>
                <a:ea typeface="HY헤드라인M" pitchFamily="18" charset="-127"/>
              </a:rPr>
              <a:t>적극적 보복의 이유</a:t>
            </a:r>
            <a:endParaRPr lang="en-US" altLang="ko-KR" sz="4000" dirty="0">
              <a:latin typeface="HY헤드라인M" pitchFamily="18" charset="-127"/>
              <a:ea typeface="HY헤드라인M" pitchFamily="18" charset="-127"/>
            </a:endParaRPr>
          </a:p>
        </p:txBody>
      </p:sp>
      <p:sp>
        <p:nvSpPr>
          <p:cNvPr id="20483" name="Rectangle 3"/>
          <p:cNvSpPr>
            <a:spLocks noGrp="1" noChangeArrowheads="1"/>
          </p:cNvSpPr>
          <p:nvPr>
            <p:ph type="body" idx="1"/>
          </p:nvPr>
        </p:nvSpPr>
        <p:spPr>
          <a:noFill/>
          <a:ln w="9525">
            <a:noFill/>
            <a:miter lim="800000"/>
            <a:headEnd/>
            <a:tailEnd/>
          </a:ln>
          <a:effectLst/>
        </p:spPr>
        <p:txBody>
          <a:bodyPr vert="horz" wrap="square" lIns="91440" tIns="45720" rIns="91440" bIns="45720" numCol="1" anchor="t" anchorCtr="0" compatLnSpc="1">
            <a:prstTxWarp prst="textNoShape">
              <a:avLst/>
            </a:prstTxWarp>
          </a:bodyPr>
          <a:lstStyle/>
          <a:p>
            <a:pPr marL="533400" indent="-432000" algn="just">
              <a:buFont typeface="+mj-lt"/>
              <a:buAutoNum type="arabicPeriod"/>
            </a:pPr>
            <a:r>
              <a:rPr lang="ko-KR" altLang="en-US" sz="2800" b="1" dirty="0" err="1" smtClean="0">
                <a:latin typeface="맑은 고딕" pitchFamily="50" charset="-127"/>
                <a:ea typeface="맑은 고딕" pitchFamily="50" charset="-127"/>
              </a:rPr>
              <a:t>남한군의</a:t>
            </a:r>
            <a:r>
              <a:rPr lang="ko-KR" altLang="en-US" sz="2800" b="1" dirty="0" smtClean="0">
                <a:latin typeface="맑은 고딕" pitchFamily="50" charset="-127"/>
                <a:ea typeface="맑은 고딕" pitchFamily="50" charset="-127"/>
              </a:rPr>
              <a:t> 사기 문제</a:t>
            </a:r>
            <a:r>
              <a:rPr lang="en-US" altLang="ko-KR" sz="2400" b="1" dirty="0" smtClean="0">
                <a:latin typeface="맑은 고딕" pitchFamily="50" charset="-127"/>
                <a:ea typeface="맑은 고딕" pitchFamily="50" charset="-127"/>
              </a:rPr>
              <a:t> </a:t>
            </a:r>
            <a:r>
              <a:rPr lang="en-US" altLang="ko-KR" sz="2400" dirty="0" smtClean="0">
                <a:latin typeface="맑은 고딕" pitchFamily="50" charset="-127"/>
                <a:ea typeface="맑은 고딕" pitchFamily="50" charset="-127"/>
              </a:rPr>
              <a:t>(Intelligence Memorandum No. 1620/66 Washington, November 8, 1966.)</a:t>
            </a:r>
          </a:p>
          <a:p>
            <a:pPr marL="533400" indent="-432000" algn="just">
              <a:buFont typeface="+mj-lt"/>
              <a:buAutoNum type="arabicPeriod"/>
            </a:pPr>
            <a:r>
              <a:rPr lang="ko-KR" altLang="en-US" sz="2800" b="1" dirty="0" smtClean="0">
                <a:latin typeface="맑은 고딕" pitchFamily="50" charset="-127"/>
                <a:ea typeface="맑은 고딕" pitchFamily="50" charset="-127"/>
              </a:rPr>
              <a:t>유엔군 사령관의 애매한 태도</a:t>
            </a:r>
            <a:r>
              <a:rPr lang="en-US" altLang="ko-KR" sz="2800" b="1" dirty="0" smtClean="0">
                <a:latin typeface="맑은 고딕" pitchFamily="50" charset="-127"/>
                <a:ea typeface="맑은 고딕" pitchFamily="50" charset="-127"/>
              </a:rPr>
              <a:t> </a:t>
            </a:r>
            <a:r>
              <a:rPr lang="en-US" altLang="ko-KR" sz="2400" dirty="0" smtClean="0">
                <a:latin typeface="맑은 고딕" pitchFamily="50" charset="-127"/>
                <a:ea typeface="맑은 고딕" pitchFamily="50" charset="-127"/>
              </a:rPr>
              <a:t>(Mr. Bundy's Meeting with Mr. Colby, December 1, 1966.)</a:t>
            </a:r>
          </a:p>
          <a:p>
            <a:pPr marL="533400" indent="-432000" algn="just">
              <a:buFont typeface="+mj-lt"/>
              <a:buAutoNum type="arabicPeriod"/>
            </a:pPr>
            <a:r>
              <a:rPr lang="ko-KR" altLang="en-US" sz="2800" b="1" dirty="0" smtClean="0">
                <a:latin typeface="맑은 고딕" pitchFamily="50" charset="-127"/>
                <a:ea typeface="맑은 고딕" pitchFamily="50" charset="-127"/>
              </a:rPr>
              <a:t>더 많은 원조의 필요성</a:t>
            </a:r>
            <a:r>
              <a:rPr lang="en-US" altLang="ko-KR" sz="2800" dirty="0" smtClean="0">
                <a:latin typeface="맑은 고딕" pitchFamily="50" charset="-127"/>
                <a:ea typeface="맑은 고딕" pitchFamily="50" charset="-127"/>
              </a:rPr>
              <a:t>: </a:t>
            </a:r>
            <a:r>
              <a:rPr lang="ko-KR" altLang="en-US" sz="2800" dirty="0" smtClean="0">
                <a:latin typeface="맑은 고딕" pitchFamily="50" charset="-127"/>
                <a:ea typeface="맑은 고딕" pitchFamily="50" charset="-127"/>
              </a:rPr>
              <a:t>더 이상 경제원조가 안 된다면</a:t>
            </a:r>
            <a:r>
              <a:rPr lang="en-US" altLang="ko-KR" sz="2800" dirty="0" smtClean="0">
                <a:latin typeface="맑은 고딕" pitchFamily="50" charset="-127"/>
                <a:ea typeface="맑은 고딕" pitchFamily="50" charset="-127"/>
              </a:rPr>
              <a:t>, </a:t>
            </a:r>
            <a:r>
              <a:rPr lang="ko-KR" altLang="en-US" sz="2800" dirty="0" smtClean="0">
                <a:latin typeface="맑은 고딕" pitchFamily="50" charset="-127"/>
                <a:ea typeface="맑은 고딕" pitchFamily="50" charset="-127"/>
              </a:rPr>
              <a:t>이제는 군사적 원조가 필요하다</a:t>
            </a:r>
            <a:r>
              <a:rPr lang="en-US" altLang="ko-KR" sz="2800" dirty="0" smtClean="0">
                <a:latin typeface="맑은 고딕" pitchFamily="50" charset="-127"/>
                <a:ea typeface="맑은 고딕" pitchFamily="50" charset="-127"/>
              </a:rPr>
              <a:t>. </a:t>
            </a:r>
            <a:r>
              <a:rPr lang="ko-KR" altLang="en-US" sz="2800" dirty="0" smtClean="0">
                <a:latin typeface="맑은 고딕" pitchFamily="50" charset="-127"/>
                <a:ea typeface="맑은 고딕" pitchFamily="50" charset="-127"/>
              </a:rPr>
              <a:t>왜냐하면 안보위기가 고양되는 상황에서 추가 파병을 요구하려면 추가 원조가 필요</a:t>
            </a:r>
            <a:r>
              <a:rPr lang="en-US" altLang="ko-KR" sz="2800" dirty="0" smtClean="0">
                <a:latin typeface="맑은 고딕" pitchFamily="50" charset="-127"/>
                <a:ea typeface="맑은 고딕" pitchFamily="50" charset="-127"/>
              </a:rPr>
              <a:t>. </a:t>
            </a:r>
            <a:r>
              <a:rPr lang="en-US" altLang="ko-KR" sz="2400" dirty="0" smtClean="0">
                <a:latin typeface="맑은 고딕" pitchFamily="50" charset="-127"/>
                <a:ea typeface="맑은 고딕" pitchFamily="50" charset="-127"/>
              </a:rPr>
              <a:t>(Telegram 1120 from Seoul, September 5, and letter from President Pak to President Johnson, September 8, 1967.)</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noFill/>
          <a:ln w="9525">
            <a:noFill/>
            <a:miter lim="800000"/>
            <a:headEnd/>
            <a:tailEnd/>
          </a:ln>
          <a:effectLst/>
        </p:spPr>
        <p:txBody>
          <a:bodyPr vert="horz" wrap="square" lIns="91440" tIns="45720" rIns="91440" bIns="45720" numCol="1" anchor="ctr" anchorCtr="0" compatLnSpc="1">
            <a:prstTxWarp prst="textNoShape">
              <a:avLst/>
            </a:prstTxWarp>
          </a:bodyPr>
          <a:lstStyle/>
          <a:p>
            <a:r>
              <a:rPr lang="ko-KR" altLang="en-US" sz="4000" dirty="0" smtClean="0">
                <a:latin typeface="HY헤드라인M" pitchFamily="18" charset="-127"/>
                <a:ea typeface="HY헤드라인M" pitchFamily="18" charset="-127"/>
              </a:rPr>
              <a:t>어떻게 이러한 전술이 가능했을까</a:t>
            </a:r>
            <a:r>
              <a:rPr lang="en-US" altLang="ko-KR" sz="4000" dirty="0" smtClean="0">
                <a:latin typeface="HY헤드라인M" pitchFamily="18" charset="-127"/>
                <a:ea typeface="HY헤드라인M" pitchFamily="18" charset="-127"/>
              </a:rPr>
              <a:t>?</a:t>
            </a:r>
            <a:endParaRPr lang="en-US" altLang="ko-KR" sz="4000" dirty="0">
              <a:latin typeface="HY헤드라인M" pitchFamily="18" charset="-127"/>
              <a:ea typeface="HY헤드라인M" pitchFamily="18" charset="-127"/>
            </a:endParaRPr>
          </a:p>
        </p:txBody>
      </p:sp>
      <p:sp>
        <p:nvSpPr>
          <p:cNvPr id="22531" name="Rectangle 3"/>
          <p:cNvSpPr>
            <a:spLocks noGrp="1" noChangeArrowheads="1"/>
          </p:cNvSpPr>
          <p:nvPr>
            <p:ph type="body" idx="1"/>
          </p:nvPr>
        </p:nvSpPr>
        <p:spPr>
          <a:xfrm>
            <a:off x="457200" y="1600200"/>
            <a:ext cx="8229600" cy="4997450"/>
          </a:xfrm>
          <a:noFill/>
          <a:ln w="9525">
            <a:noFill/>
            <a:miter lim="800000"/>
            <a:headEnd/>
            <a:tailEnd/>
          </a:ln>
          <a:effectLst/>
        </p:spPr>
        <p:txBody>
          <a:bodyPr vert="horz" wrap="square" lIns="91440" tIns="45720" rIns="91440" bIns="45720" numCol="1" anchor="t" anchorCtr="0" compatLnSpc="1">
            <a:prstTxWarp prst="textNoShape">
              <a:avLst/>
            </a:prstTxWarp>
          </a:bodyPr>
          <a:lstStyle/>
          <a:p>
            <a:pPr marL="533400" indent="-533400" algn="just">
              <a:lnSpc>
                <a:spcPct val="120000"/>
              </a:lnSpc>
              <a:buFont typeface="Wingdings" pitchFamily="2" charset="2"/>
              <a:buChar char="ü"/>
            </a:pPr>
            <a:r>
              <a:rPr lang="ko-KR" altLang="en-US" sz="2800" dirty="0" smtClean="0">
                <a:latin typeface="맑은 고딕" pitchFamily="50" charset="-127"/>
                <a:ea typeface="맑은 고딕" pitchFamily="50" charset="-127"/>
              </a:rPr>
              <a:t>미국의 계속되는 파병 요구</a:t>
            </a:r>
            <a:r>
              <a:rPr lang="en-US" altLang="ko-KR" sz="2800" dirty="0" smtClean="0">
                <a:latin typeface="맑은 고딕" pitchFamily="50" charset="-127"/>
                <a:ea typeface="맑은 고딕" pitchFamily="50" charset="-127"/>
              </a:rPr>
              <a:t>. 1967</a:t>
            </a:r>
            <a:r>
              <a:rPr lang="ko-KR" altLang="en-US" sz="2800" dirty="0" smtClean="0">
                <a:latin typeface="맑은 고딕" pitchFamily="50" charset="-127"/>
                <a:ea typeface="맑은 고딕" pitchFamily="50" charset="-127"/>
              </a:rPr>
              <a:t>년 중반까지 미국은 전체 인구의 </a:t>
            </a:r>
            <a:r>
              <a:rPr lang="en-US" altLang="ko-KR" sz="2800" dirty="0" smtClean="0">
                <a:latin typeface="맑은 고딕" pitchFamily="50" charset="-127"/>
                <a:ea typeface="맑은 고딕" pitchFamily="50" charset="-127"/>
              </a:rPr>
              <a:t>25%</a:t>
            </a:r>
            <a:r>
              <a:rPr lang="ko-KR" altLang="en-US" sz="2800" dirty="0" smtClean="0">
                <a:latin typeface="맑은 고딕" pitchFamily="50" charset="-127"/>
                <a:ea typeface="맑은 고딕" pitchFamily="50" charset="-127"/>
              </a:rPr>
              <a:t>를 파병</a:t>
            </a:r>
            <a:r>
              <a:rPr lang="en-US" altLang="ko-KR" sz="2800" dirty="0" smtClean="0">
                <a:latin typeface="맑은 고딕" pitchFamily="50" charset="-127"/>
                <a:ea typeface="맑은 고딕" pitchFamily="50" charset="-127"/>
              </a:rPr>
              <a:t>. </a:t>
            </a:r>
            <a:r>
              <a:rPr lang="ko-KR" altLang="en-US" sz="2800" dirty="0" smtClean="0">
                <a:latin typeface="맑은 고딕" pitchFamily="50" charset="-127"/>
                <a:ea typeface="맑은 고딕" pitchFamily="50" charset="-127"/>
              </a:rPr>
              <a:t>한국도 그 정도가 되려면 최소한 </a:t>
            </a:r>
            <a:r>
              <a:rPr lang="en-US" altLang="ko-KR" sz="2800" dirty="0" smtClean="0">
                <a:latin typeface="맑은 고딕" pitchFamily="50" charset="-127"/>
                <a:ea typeface="맑은 고딕" pitchFamily="50" charset="-127"/>
              </a:rPr>
              <a:t>7</a:t>
            </a:r>
            <a:r>
              <a:rPr lang="ko-KR" altLang="en-US" sz="2800" dirty="0" smtClean="0">
                <a:latin typeface="맑은 고딕" pitchFamily="50" charset="-127"/>
                <a:ea typeface="맑은 고딕" pitchFamily="50" charset="-127"/>
              </a:rPr>
              <a:t>만 </a:t>
            </a:r>
            <a:r>
              <a:rPr lang="en-US" altLang="ko-KR" sz="2800" dirty="0" smtClean="0">
                <a:latin typeface="맑은 고딕" pitchFamily="50" charset="-127"/>
                <a:ea typeface="맑은 고딕" pitchFamily="50" charset="-127"/>
              </a:rPr>
              <a:t>2,500</a:t>
            </a:r>
            <a:r>
              <a:rPr lang="ko-KR" altLang="en-US" sz="2800" dirty="0" smtClean="0">
                <a:latin typeface="맑은 고딕" pitchFamily="50" charset="-127"/>
                <a:ea typeface="맑은 고딕" pitchFamily="50" charset="-127"/>
              </a:rPr>
              <a:t>명을 파병해야 한다</a:t>
            </a:r>
            <a:r>
              <a:rPr lang="en-US" altLang="ko-KR" sz="2800" dirty="0" smtClean="0">
                <a:latin typeface="맑은 고딕" pitchFamily="50" charset="-127"/>
                <a:ea typeface="맑은 고딕" pitchFamily="50" charset="-127"/>
              </a:rPr>
              <a:t>. </a:t>
            </a:r>
            <a:r>
              <a:rPr lang="ko-KR" altLang="en-US" sz="2800" dirty="0" smtClean="0">
                <a:latin typeface="맑은 고딕" pitchFamily="50" charset="-127"/>
                <a:ea typeface="맑은 고딕" pitchFamily="50" charset="-127"/>
              </a:rPr>
              <a:t>한국군에 들어가는 돈은 다른 나라에 비해 훨씬 싸다</a:t>
            </a:r>
            <a:r>
              <a:rPr lang="en-US" altLang="ko-KR" sz="2800" dirty="0" smtClean="0">
                <a:latin typeface="맑은 고딕" pitchFamily="50" charset="-127"/>
                <a:ea typeface="맑은 고딕" pitchFamily="50" charset="-127"/>
              </a:rPr>
              <a:t>. </a:t>
            </a:r>
            <a:r>
              <a:rPr lang="en-US" altLang="ko-KR" sz="2000" dirty="0" smtClean="0">
                <a:latin typeface="맑은 고딕" pitchFamily="50" charset="-127"/>
                <a:ea typeface="맑은 고딕" pitchFamily="50" charset="-127"/>
              </a:rPr>
              <a:t>(Telegram From the Department of State to the Embassy in Korea, Washington, November 19, 1966.)</a:t>
            </a:r>
          </a:p>
          <a:p>
            <a:pPr marL="533400" indent="92075" algn="just">
              <a:lnSpc>
                <a:spcPct val="120000"/>
              </a:lnSpc>
              <a:buNone/>
            </a:pPr>
            <a:r>
              <a:rPr lang="en-US" altLang="ko-KR" sz="2800" dirty="0" smtClean="0">
                <a:latin typeface="맑은 고딕" pitchFamily="50" charset="-127"/>
                <a:ea typeface="맑은 고딕" pitchFamily="50" charset="-127"/>
              </a:rPr>
              <a:t>“</a:t>
            </a:r>
            <a:r>
              <a:rPr lang="ko-KR" altLang="en-US" sz="2800" dirty="0" smtClean="0">
                <a:latin typeface="맑은 고딕" pitchFamily="50" charset="-127"/>
                <a:ea typeface="맑은 고딕" pitchFamily="50" charset="-127"/>
              </a:rPr>
              <a:t>우리는 우리의 다른 목적들을 성공적으로 수행하기 위하여 박정희를 돕는 데 필요한 것들을 해주어야 한다</a:t>
            </a:r>
            <a:r>
              <a:rPr lang="en-US" altLang="ko-KR" sz="2800" dirty="0" smtClean="0">
                <a:latin typeface="맑은 고딕" pitchFamily="50" charset="-127"/>
                <a:ea typeface="맑은 고딕" pitchFamily="50" charset="-127"/>
              </a:rPr>
              <a:t>. </a:t>
            </a:r>
            <a:r>
              <a:rPr lang="en-US" altLang="ko-KR" sz="2400" dirty="0" smtClean="0">
                <a:latin typeface="맑은 고딕" pitchFamily="50" charset="-127"/>
                <a:ea typeface="맑은 고딕" pitchFamily="50" charset="-127"/>
              </a:rPr>
              <a:t>(</a:t>
            </a:r>
            <a:r>
              <a:rPr lang="en-US" altLang="ko-KR" sz="2400" dirty="0" err="1" smtClean="0">
                <a:latin typeface="맑은 고딕" pitchFamily="50" charset="-127"/>
                <a:ea typeface="맑은 고딕" pitchFamily="50" charset="-127"/>
              </a:rPr>
              <a:t>Embtel</a:t>
            </a:r>
            <a:r>
              <a:rPr lang="en-US" altLang="ko-KR" sz="2400" dirty="0" smtClean="0">
                <a:latin typeface="맑은 고딕" pitchFamily="50" charset="-127"/>
                <a:ea typeface="맑은 고딕" pitchFamily="50" charset="-127"/>
              </a:rPr>
              <a:t>, August 23, 1967.)</a:t>
            </a:r>
          </a:p>
        </p:txBody>
      </p:sp>
      <p:sp>
        <p:nvSpPr>
          <p:cNvPr id="4" name="오른쪽 화살표 3"/>
          <p:cNvSpPr/>
          <p:nvPr/>
        </p:nvSpPr>
        <p:spPr>
          <a:xfrm>
            <a:off x="611560" y="4725144"/>
            <a:ext cx="360040" cy="216024"/>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80" name="Picture 4" descr="CET0036460_1"/>
          <p:cNvPicPr>
            <a:picLocks noChangeAspect="1" noChangeArrowheads="1"/>
          </p:cNvPicPr>
          <p:nvPr/>
        </p:nvPicPr>
        <p:blipFill>
          <a:blip r:embed="rId2" cstate="print"/>
          <a:srcRect/>
          <a:stretch>
            <a:fillRect/>
          </a:stretch>
        </p:blipFill>
        <p:spPr bwMode="auto">
          <a:xfrm>
            <a:off x="287360" y="1124571"/>
            <a:ext cx="4248844" cy="3169178"/>
          </a:xfrm>
          <a:prstGeom prst="rect">
            <a:avLst/>
          </a:prstGeom>
          <a:noFill/>
        </p:spPr>
      </p:pic>
      <p:pic>
        <p:nvPicPr>
          <p:cNvPr id="50181" name="Picture 5" descr="CET0036460_2"/>
          <p:cNvPicPr>
            <a:picLocks noChangeAspect="1" noChangeArrowheads="1"/>
          </p:cNvPicPr>
          <p:nvPr/>
        </p:nvPicPr>
        <p:blipFill>
          <a:blip r:embed="rId3" cstate="print"/>
          <a:srcRect/>
          <a:stretch>
            <a:fillRect/>
          </a:stretch>
        </p:blipFill>
        <p:spPr bwMode="auto">
          <a:xfrm>
            <a:off x="4644007" y="1124571"/>
            <a:ext cx="4404793" cy="4464496"/>
          </a:xfrm>
          <a:prstGeom prst="rect">
            <a:avLst/>
          </a:prstGeom>
          <a:noFill/>
        </p:spPr>
      </p:pic>
      <p:sp>
        <p:nvSpPr>
          <p:cNvPr id="50182" name="Rectangle 6"/>
          <p:cNvSpPr>
            <a:spLocks noChangeArrowheads="1"/>
          </p:cNvSpPr>
          <p:nvPr/>
        </p:nvSpPr>
        <p:spPr bwMode="auto">
          <a:xfrm>
            <a:off x="251520" y="4508947"/>
            <a:ext cx="4320480" cy="1080293"/>
          </a:xfrm>
          <a:prstGeom prst="rect">
            <a:avLst/>
          </a:prstGeom>
          <a:noFill/>
          <a:ln w="9525">
            <a:solidFill>
              <a:schemeClr val="tx1"/>
            </a:solidFill>
            <a:miter lim="800000"/>
            <a:headEnd/>
            <a:tailEnd/>
          </a:ln>
          <a:effectLst/>
        </p:spPr>
        <p:txBody>
          <a:bodyPr wrap="none" anchor="ctr"/>
          <a:lstStyle/>
          <a:p>
            <a:pPr algn="ctr"/>
            <a:r>
              <a:rPr lang="en-US" altLang="ko-KR" dirty="0">
                <a:latin typeface="맑은 고딕" pitchFamily="50" charset="-127"/>
                <a:ea typeface="맑은 고딕" pitchFamily="50" charset="-127"/>
              </a:rPr>
              <a:t>ASPAC in 1966</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noFill/>
          <a:ln w="9525">
            <a:noFill/>
            <a:miter lim="800000"/>
            <a:headEnd/>
            <a:tailEnd/>
          </a:ln>
          <a:effectLst/>
        </p:spPr>
        <p:txBody>
          <a:bodyPr vert="horz" wrap="square" lIns="91440" tIns="45720" rIns="91440" bIns="45720" numCol="1" anchor="ctr" anchorCtr="0" compatLnSpc="1">
            <a:prstTxWarp prst="textNoShape">
              <a:avLst/>
            </a:prstTxWarp>
          </a:bodyPr>
          <a:lstStyle/>
          <a:p>
            <a:r>
              <a:rPr lang="ko-KR" altLang="en-US" sz="4000" dirty="0" smtClean="0">
                <a:latin typeface="HY헤드라인M" pitchFamily="18" charset="-127"/>
                <a:ea typeface="HY헤드라인M" pitchFamily="18" charset="-127"/>
              </a:rPr>
              <a:t>결과는</a:t>
            </a:r>
            <a:r>
              <a:rPr lang="en-US" altLang="ko-KR" sz="4000" dirty="0" smtClean="0">
                <a:latin typeface="HY헤드라인M" pitchFamily="18" charset="-127"/>
                <a:ea typeface="HY헤드라인M" pitchFamily="18" charset="-127"/>
              </a:rPr>
              <a:t>? </a:t>
            </a:r>
            <a:endParaRPr lang="en-US" altLang="ko-KR" sz="4000" dirty="0">
              <a:latin typeface="HY헤드라인M" pitchFamily="18" charset="-127"/>
              <a:ea typeface="HY헤드라인M" pitchFamily="18" charset="-127"/>
            </a:endParaRPr>
          </a:p>
        </p:txBody>
      </p:sp>
      <p:sp>
        <p:nvSpPr>
          <p:cNvPr id="30723" name="Rectangle 3"/>
          <p:cNvSpPr>
            <a:spLocks noGrp="1" noChangeArrowheads="1"/>
          </p:cNvSpPr>
          <p:nvPr>
            <p:ph type="body" idx="1"/>
          </p:nvPr>
        </p:nvSpPr>
        <p:spPr>
          <a:xfrm>
            <a:off x="457200" y="1600200"/>
            <a:ext cx="8229600" cy="4924425"/>
          </a:xfrm>
          <a:noFill/>
          <a:ln w="9525">
            <a:noFill/>
            <a:miter lim="800000"/>
            <a:headEnd/>
            <a:tailEnd/>
          </a:ln>
          <a:effectLst/>
        </p:spPr>
        <p:txBody>
          <a:bodyPr vert="horz" wrap="square" lIns="91440" tIns="45720" rIns="91440" bIns="45720" numCol="1" anchor="t" anchorCtr="0" compatLnSpc="1">
            <a:prstTxWarp prst="textNoShape">
              <a:avLst/>
            </a:prstTxWarp>
          </a:bodyPr>
          <a:lstStyle/>
          <a:p>
            <a:pPr marL="533400" indent="-533400" algn="just">
              <a:lnSpc>
                <a:spcPct val="114000"/>
              </a:lnSpc>
              <a:buFont typeface="+mj-lt"/>
              <a:buAutoNum type="arabicPeriod"/>
            </a:pPr>
            <a:r>
              <a:rPr lang="ko-KR" altLang="en-US" sz="2800" b="1" dirty="0" smtClean="0">
                <a:latin typeface="맑은 고딕" pitchFamily="50" charset="-127"/>
                <a:ea typeface="맑은 고딕" pitchFamily="50" charset="-127"/>
              </a:rPr>
              <a:t>권고와 압력</a:t>
            </a:r>
            <a:r>
              <a:rPr lang="en-US" altLang="ko-KR" sz="2800" b="1" dirty="0" smtClean="0">
                <a:latin typeface="맑은 고딕" pitchFamily="50" charset="-127"/>
                <a:ea typeface="맑은 고딕" pitchFamily="50" charset="-127"/>
              </a:rPr>
              <a:t>: </a:t>
            </a:r>
            <a:r>
              <a:rPr lang="en-US" altLang="ko-KR" sz="2400" dirty="0" smtClean="0">
                <a:latin typeface="맑은 고딕" pitchFamily="50" charset="-127"/>
                <a:ea typeface="맑은 고딕" pitchFamily="50" charset="-127"/>
              </a:rPr>
              <a:t>“Rusk reminded </a:t>
            </a:r>
            <a:r>
              <a:rPr lang="en-US" altLang="ko-KR" sz="2400" dirty="0" err="1" smtClean="0">
                <a:latin typeface="맑은 고딕" pitchFamily="50" charset="-127"/>
                <a:ea typeface="맑은 고딕" pitchFamily="50" charset="-127"/>
              </a:rPr>
              <a:t>Choe</a:t>
            </a:r>
            <a:r>
              <a:rPr lang="en-US" altLang="ko-KR" sz="2400" dirty="0" smtClean="0">
                <a:latin typeface="맑은 고딕" pitchFamily="50" charset="-127"/>
                <a:ea typeface="맑은 고딕" pitchFamily="50" charset="-127"/>
              </a:rPr>
              <a:t> of the consequences of any significant North-South conflict and stated that “if any such clash occurred the ROKG should appear to be the victim of aggression” since the ROK “needs the support and sympathy of many foreign governments.””</a:t>
            </a:r>
            <a:r>
              <a:rPr lang="en-US" altLang="ko-KR" sz="2800" dirty="0" smtClean="0">
                <a:latin typeface="맑은 고딕" pitchFamily="50" charset="-127"/>
                <a:ea typeface="맑은 고딕" pitchFamily="50" charset="-127"/>
              </a:rPr>
              <a:t> </a:t>
            </a:r>
            <a:r>
              <a:rPr lang="en-US" altLang="ko-KR" sz="2000" dirty="0" smtClean="0">
                <a:latin typeface="맑은 고딕" pitchFamily="50" charset="-127"/>
                <a:ea typeface="맑은 고딕" pitchFamily="50" charset="-127"/>
              </a:rPr>
              <a:t>(Memorandum of Conversation, November 13, 1967.)</a:t>
            </a:r>
          </a:p>
          <a:p>
            <a:pPr marL="533400" indent="-533400" algn="just">
              <a:lnSpc>
                <a:spcPct val="114000"/>
              </a:lnSpc>
              <a:buFont typeface="+mj-lt"/>
              <a:buAutoNum type="arabicPeriod"/>
            </a:pPr>
            <a:r>
              <a:rPr lang="ko-KR" altLang="en-US" sz="2800" b="1" dirty="0" smtClean="0">
                <a:latin typeface="맑은 고딕" pitchFamily="50" charset="-127"/>
                <a:ea typeface="맑은 고딕" pitchFamily="50" charset="-127"/>
              </a:rPr>
              <a:t>한미관계의 악화</a:t>
            </a:r>
            <a:r>
              <a:rPr lang="en-US" altLang="ko-KR" sz="2800" b="1" dirty="0" smtClean="0">
                <a:latin typeface="맑은 고딕" pitchFamily="50" charset="-127"/>
                <a:ea typeface="맑은 고딕" pitchFamily="50" charset="-127"/>
              </a:rPr>
              <a:t>:  </a:t>
            </a:r>
            <a:r>
              <a:rPr lang="en-US" altLang="ko-KR" sz="2400" dirty="0" smtClean="0">
                <a:latin typeface="맑은 고딕" pitchFamily="50" charset="-127"/>
                <a:ea typeface="맑은 고딕" pitchFamily="50" charset="-127"/>
              </a:rPr>
              <a:t>“In short, they see the 50,000 ROK troops in Vietnam as their "</a:t>
            </a:r>
            <a:r>
              <a:rPr lang="en-US" altLang="ko-KR" sz="2400" dirty="0" err="1" smtClean="0">
                <a:latin typeface="맑은 고딕" pitchFamily="50" charset="-127"/>
                <a:ea typeface="맑은 고딕" pitchFamily="50" charset="-127"/>
              </a:rPr>
              <a:t>Alladin's</a:t>
            </a:r>
            <a:r>
              <a:rPr lang="en-US" altLang="ko-KR" sz="2400" dirty="0" smtClean="0">
                <a:latin typeface="맑은 고딕" pitchFamily="50" charset="-127"/>
                <a:ea typeface="맑은 고딕" pitchFamily="50" charset="-127"/>
              </a:rPr>
              <a:t> Lamp" to make all their dreams come true.” </a:t>
            </a:r>
            <a:r>
              <a:rPr lang="en-US" altLang="ko-KR" sz="2000" dirty="0" smtClean="0">
                <a:latin typeface="맑은 고딕" pitchFamily="50" charset="-127"/>
                <a:ea typeface="맑은 고딕" pitchFamily="50" charset="-127"/>
              </a:rPr>
              <a:t>(</a:t>
            </a:r>
            <a:r>
              <a:rPr lang="en-US" altLang="ko-KR" sz="2000" dirty="0" err="1" smtClean="0">
                <a:latin typeface="맑은 고딕" pitchFamily="50" charset="-127"/>
                <a:ea typeface="맑은 고딕" pitchFamily="50" charset="-127"/>
              </a:rPr>
              <a:t>Embtel</a:t>
            </a:r>
            <a:r>
              <a:rPr lang="en-US" altLang="ko-KR" sz="2000" dirty="0" smtClean="0">
                <a:latin typeface="맑은 고딕" pitchFamily="50" charset="-127"/>
                <a:ea typeface="맑은 고딕" pitchFamily="50" charset="-127"/>
              </a:rPr>
              <a:t>, November 25, 1967.)</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noFill/>
          <a:ln w="9525">
            <a:noFill/>
            <a:miter lim="800000"/>
            <a:headEnd/>
            <a:tailEnd/>
          </a:ln>
          <a:effectLst/>
        </p:spPr>
        <p:txBody>
          <a:bodyPr vert="horz" wrap="square" lIns="91440" tIns="45720" rIns="91440" bIns="45720" numCol="1" anchor="ctr" anchorCtr="0" compatLnSpc="1">
            <a:prstTxWarp prst="textNoShape">
              <a:avLst/>
            </a:prstTxWarp>
          </a:bodyPr>
          <a:lstStyle/>
          <a:p>
            <a:r>
              <a:rPr lang="ko-KR" altLang="en-US" sz="4000" dirty="0" smtClean="0">
                <a:latin typeface="HY헤드라인M" pitchFamily="18" charset="-127"/>
                <a:ea typeface="HY헤드라인M" pitchFamily="18" charset="-127"/>
              </a:rPr>
              <a:t>결과적으로</a:t>
            </a:r>
            <a:endParaRPr lang="en-US" altLang="ko-KR" sz="4000" dirty="0">
              <a:latin typeface="HY헤드라인M" pitchFamily="18" charset="-127"/>
              <a:ea typeface="HY헤드라인M" pitchFamily="18" charset="-127"/>
            </a:endParaRPr>
          </a:p>
        </p:txBody>
      </p:sp>
      <p:sp>
        <p:nvSpPr>
          <p:cNvPr id="43011" name="Rectangle 3"/>
          <p:cNvSpPr>
            <a:spLocks noGrp="1" noChangeArrowheads="1"/>
          </p:cNvSpPr>
          <p:nvPr>
            <p:ph type="body" idx="1"/>
          </p:nvPr>
        </p:nvSpPr>
        <p:spPr>
          <a:noFill/>
          <a:ln w="9525">
            <a:noFill/>
            <a:miter lim="800000"/>
            <a:headEnd/>
            <a:tailEnd/>
          </a:ln>
          <a:effectLst/>
        </p:spPr>
        <p:txBody>
          <a:bodyPr vert="horz" wrap="square" lIns="91440" tIns="45720" rIns="91440" bIns="45720" numCol="1" anchor="t" anchorCtr="0" compatLnSpc="1">
            <a:prstTxWarp prst="textNoShape">
              <a:avLst/>
            </a:prstTxWarp>
          </a:bodyPr>
          <a:lstStyle/>
          <a:p>
            <a:pPr marL="533400" indent="-533400" algn="just">
              <a:lnSpc>
                <a:spcPct val="120000"/>
              </a:lnSpc>
              <a:buFont typeface="Wingdings" pitchFamily="2" charset="2"/>
              <a:buChar char="ü"/>
            </a:pPr>
            <a:r>
              <a:rPr lang="ko-KR" altLang="en-US" sz="2800" dirty="0" smtClean="0">
                <a:latin typeface="맑은 고딕" pitchFamily="50" charset="-127"/>
                <a:ea typeface="맑은 고딕" pitchFamily="50" charset="-127"/>
              </a:rPr>
              <a:t>한미관계는 계속 좋았는가</a:t>
            </a:r>
            <a:r>
              <a:rPr lang="en-US" altLang="ko-KR" sz="2800" dirty="0" smtClean="0">
                <a:latin typeface="맑은 고딕" pitchFamily="50" charset="-127"/>
                <a:ea typeface="맑은 고딕" pitchFamily="50" charset="-127"/>
              </a:rPr>
              <a:t>? </a:t>
            </a:r>
            <a:r>
              <a:rPr lang="ko-KR" altLang="en-US" sz="2800" dirty="0" smtClean="0">
                <a:latin typeface="맑은 고딕" pitchFamily="50" charset="-127"/>
                <a:ea typeface="맑은 고딕" pitchFamily="50" charset="-127"/>
              </a:rPr>
              <a:t>결정적 찬스를 놓친 것은 아닌가</a:t>
            </a:r>
            <a:r>
              <a:rPr lang="en-US" altLang="ko-KR" sz="2800" dirty="0" smtClean="0">
                <a:latin typeface="맑은 고딕" pitchFamily="50" charset="-127"/>
                <a:ea typeface="맑은 고딕" pitchFamily="50" charset="-127"/>
              </a:rPr>
              <a:t>? </a:t>
            </a:r>
          </a:p>
          <a:p>
            <a:pPr marL="533400" indent="-533400" algn="just">
              <a:lnSpc>
                <a:spcPct val="120000"/>
              </a:lnSpc>
              <a:buFont typeface="Wingdings" pitchFamily="2" charset="2"/>
              <a:buChar char="ü"/>
            </a:pPr>
            <a:r>
              <a:rPr lang="ko-KR" altLang="en-US" sz="2800" dirty="0" smtClean="0">
                <a:latin typeface="맑은 고딕" pitchFamily="50" charset="-127"/>
                <a:ea typeface="맑은 고딕" pitchFamily="50" charset="-127"/>
              </a:rPr>
              <a:t>미국의 요구를 수용함으로써 허니문 관계를 만들 수 있었지만</a:t>
            </a:r>
            <a:r>
              <a:rPr lang="en-US" altLang="ko-KR" sz="2800" dirty="0" smtClean="0">
                <a:latin typeface="맑은 고딕" pitchFamily="50" charset="-127"/>
                <a:ea typeface="맑은 고딕" pitchFamily="50" charset="-127"/>
              </a:rPr>
              <a:t>…</a:t>
            </a:r>
          </a:p>
          <a:p>
            <a:pPr marL="533400" indent="-533400" algn="just">
              <a:lnSpc>
                <a:spcPct val="120000"/>
              </a:lnSpc>
              <a:buFont typeface="Wingdings" pitchFamily="2" charset="2"/>
              <a:buChar char="ü"/>
            </a:pPr>
            <a:r>
              <a:rPr lang="ko-KR" altLang="en-US" sz="2800" dirty="0" smtClean="0">
                <a:latin typeface="맑은 고딕" pitchFamily="50" charset="-127"/>
                <a:ea typeface="맑은 고딕" pitchFamily="50" charset="-127"/>
              </a:rPr>
              <a:t>게다가 다른 제</a:t>
            </a:r>
            <a:r>
              <a:rPr lang="en-US" altLang="ko-KR" sz="2800" dirty="0" smtClean="0">
                <a:latin typeface="맑은 고딕" pitchFamily="50" charset="-127"/>
                <a:ea typeface="맑은 고딕" pitchFamily="50" charset="-127"/>
              </a:rPr>
              <a:t>3</a:t>
            </a:r>
            <a:r>
              <a:rPr lang="ko-KR" altLang="en-US" sz="2800" dirty="0" smtClean="0">
                <a:latin typeface="맑은 고딕" pitchFamily="50" charset="-127"/>
                <a:ea typeface="맑은 고딕" pitchFamily="50" charset="-127"/>
              </a:rPr>
              <a:t>세계 국가들로부터의 평가는</a:t>
            </a:r>
            <a:r>
              <a:rPr lang="en-US" altLang="ko-KR" sz="2800" dirty="0" smtClean="0">
                <a:latin typeface="맑은 고딕" pitchFamily="50" charset="-127"/>
                <a:ea typeface="맑은 고딕" pitchFamily="50" charset="-127"/>
              </a:rPr>
              <a:t>? </a:t>
            </a:r>
          </a:p>
          <a:p>
            <a:pPr marL="533400" indent="-533400" algn="just">
              <a:lnSpc>
                <a:spcPct val="120000"/>
              </a:lnSpc>
              <a:buFont typeface="Wingdings" pitchFamily="2" charset="2"/>
              <a:buChar char="ü"/>
            </a:pPr>
            <a:r>
              <a:rPr lang="ko-KR" altLang="en-US" sz="2800" dirty="0" smtClean="0">
                <a:latin typeface="맑은 고딕" pitchFamily="50" charset="-127"/>
                <a:ea typeface="맑은 고딕" pitchFamily="50" charset="-127"/>
              </a:rPr>
              <a:t>주한미군은 감축되지 않았는가</a:t>
            </a:r>
            <a:r>
              <a:rPr lang="en-US" altLang="ko-KR" sz="2800" dirty="0" smtClean="0">
                <a:latin typeface="맑은 고딕" pitchFamily="50" charset="-127"/>
                <a:ea typeface="맑은 고딕" pitchFamily="50" charset="-127"/>
              </a:rPr>
              <a:t>? </a:t>
            </a:r>
          </a:p>
          <a:p>
            <a:pPr marL="533400" indent="-533400" algn="just">
              <a:lnSpc>
                <a:spcPct val="120000"/>
              </a:lnSpc>
              <a:buFont typeface="Wingdings" pitchFamily="2" charset="2"/>
              <a:buChar char="ü"/>
            </a:pPr>
            <a:r>
              <a:rPr lang="ko-KR" altLang="en-US" sz="2800" dirty="0" smtClean="0">
                <a:latin typeface="맑은 고딕" pitchFamily="50" charset="-127"/>
                <a:ea typeface="맑은 고딕" pitchFamily="50" charset="-127"/>
              </a:rPr>
              <a:t>제</a:t>
            </a:r>
            <a:r>
              <a:rPr lang="en-US" altLang="ko-KR" sz="2800" dirty="0" smtClean="0">
                <a:latin typeface="맑은 고딕" pitchFamily="50" charset="-127"/>
                <a:ea typeface="맑은 고딕" pitchFamily="50" charset="-127"/>
              </a:rPr>
              <a:t>2</a:t>
            </a:r>
            <a:r>
              <a:rPr lang="ko-KR" altLang="en-US" sz="2800" dirty="0" smtClean="0">
                <a:latin typeface="맑은 고딕" pitchFamily="50" charset="-127"/>
                <a:ea typeface="맑은 고딕" pitchFamily="50" charset="-127"/>
              </a:rPr>
              <a:t>경제론을 고려한다면</a:t>
            </a:r>
            <a:r>
              <a:rPr lang="en-US" altLang="ko-KR" sz="2800" dirty="0" smtClean="0">
                <a:latin typeface="맑은 고딕" pitchFamily="50" charset="-127"/>
                <a:ea typeface="맑은 고딕" pitchFamily="50" charset="-127"/>
              </a:rPr>
              <a:t>, </a:t>
            </a:r>
            <a:r>
              <a:rPr lang="ko-KR" altLang="en-US" sz="2800" dirty="0" smtClean="0">
                <a:latin typeface="맑은 고딕" pitchFamily="50" charset="-127"/>
                <a:ea typeface="맑은 고딕" pitchFamily="50" charset="-127"/>
              </a:rPr>
              <a:t>예비군이나 국민교육헌장은 이미 안보위기 이전에 계획된 것</a:t>
            </a:r>
            <a:r>
              <a:rPr lang="en-US" altLang="ko-KR" sz="2800" dirty="0" smtClean="0">
                <a:latin typeface="맑은 고딕" pitchFamily="50" charset="-127"/>
                <a:ea typeface="맑은 고딕" pitchFamily="50" charset="-127"/>
              </a:rPr>
              <a:t>.</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40" name="Picture 4" descr="박정희-닉슨"/>
          <p:cNvPicPr>
            <a:picLocks noChangeAspect="1" noChangeArrowheads="1"/>
          </p:cNvPicPr>
          <p:nvPr/>
        </p:nvPicPr>
        <p:blipFill>
          <a:blip r:embed="rId2" cstate="print"/>
          <a:srcRect/>
          <a:stretch>
            <a:fillRect/>
          </a:stretch>
        </p:blipFill>
        <p:spPr bwMode="auto">
          <a:xfrm>
            <a:off x="0" y="0"/>
            <a:ext cx="9144000" cy="6872713"/>
          </a:xfrm>
          <a:prstGeom prst="rect">
            <a:avLst/>
          </a:prstGeom>
          <a:noFill/>
        </p:spPr>
      </p:pic>
      <p:sp>
        <p:nvSpPr>
          <p:cNvPr id="39938" name="Rectangle 2"/>
          <p:cNvSpPr>
            <a:spLocks noGrp="1" noChangeArrowheads="1"/>
          </p:cNvSpPr>
          <p:nvPr>
            <p:ph type="title"/>
          </p:nvPr>
        </p:nvSpPr>
        <p:spPr>
          <a:noFill/>
          <a:ln w="9525">
            <a:noFill/>
            <a:miter lim="800000"/>
            <a:headEnd/>
            <a:tailEnd/>
          </a:ln>
          <a:effectLst/>
        </p:spPr>
        <p:txBody>
          <a:bodyPr vert="horz" wrap="square" lIns="91440" tIns="45720" rIns="91440" bIns="45720" numCol="1" anchor="ctr" anchorCtr="0" compatLnSpc="1">
            <a:prstTxWarp prst="textNoShape">
              <a:avLst/>
            </a:prstTxWarp>
          </a:bodyPr>
          <a:lstStyle/>
          <a:p>
            <a:r>
              <a:rPr lang="en-US" altLang="ko-KR" sz="4000" dirty="0">
                <a:latin typeface="HY헤드라인M" pitchFamily="18" charset="-127"/>
                <a:ea typeface="HY헤드라인M" pitchFamily="18" charset="-127"/>
              </a:rPr>
              <a:t>So what?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4"/>
          <p:cNvSpPr>
            <a:spLocks noGrp="1" noChangeArrowheads="1"/>
          </p:cNvSpPr>
          <p:nvPr>
            <p:ph type="title" idx="4294967295"/>
          </p:nvPr>
        </p:nvSpPr>
        <p:spPr>
          <a:noFill/>
          <a:ln w="9525">
            <a:noFill/>
            <a:miter lim="800000"/>
            <a:headEnd/>
            <a:tailEnd/>
          </a:ln>
          <a:effectLst/>
        </p:spPr>
        <p:txBody>
          <a:bodyPr vert="horz" wrap="square" lIns="91440" tIns="45720" rIns="91440" bIns="45720" numCol="1" anchor="ctr" anchorCtr="0" compatLnSpc="1">
            <a:prstTxWarp prst="textNoShape">
              <a:avLst/>
            </a:prstTxWarp>
          </a:bodyPr>
          <a:lstStyle/>
          <a:p>
            <a:r>
              <a:rPr lang="ko-KR" altLang="en-US" sz="4000" dirty="0" smtClean="0">
                <a:latin typeface="HY헤드라인M" pitchFamily="18" charset="-127"/>
                <a:ea typeface="HY헤드라인M" pitchFamily="18" charset="-127"/>
              </a:rPr>
              <a:t>한국의 공헌</a:t>
            </a:r>
            <a:endParaRPr lang="en-US" altLang="ko-KR" sz="4000" dirty="0">
              <a:latin typeface="HY헤드라인M" pitchFamily="18" charset="-127"/>
              <a:ea typeface="HY헤드라인M" pitchFamily="18" charset="-127"/>
            </a:endParaRPr>
          </a:p>
        </p:txBody>
      </p:sp>
      <p:sp>
        <p:nvSpPr>
          <p:cNvPr id="68611" name="Rectangle 5"/>
          <p:cNvSpPr>
            <a:spLocks noGrp="1" noChangeArrowheads="1"/>
          </p:cNvSpPr>
          <p:nvPr>
            <p:ph type="body" sz="half" idx="4294967295"/>
          </p:nvPr>
        </p:nvSpPr>
        <p:spPr>
          <a:xfrm>
            <a:off x="323528" y="1556792"/>
            <a:ext cx="3371850" cy="4267200"/>
          </a:xfrm>
        </p:spPr>
        <p:txBody>
          <a:bodyPr/>
          <a:lstStyle/>
          <a:p>
            <a:pPr indent="-252413">
              <a:buNone/>
            </a:pPr>
            <a:r>
              <a:rPr lang="en-US" altLang="ko-KR" sz="2600" dirty="0">
                <a:latin typeface="맑은 고딕" pitchFamily="50" charset="-127"/>
                <a:ea typeface="맑은 고딕" pitchFamily="50" charset="-127"/>
              </a:rPr>
              <a:t>Original Plan</a:t>
            </a:r>
          </a:p>
        </p:txBody>
      </p:sp>
      <p:sp>
        <p:nvSpPr>
          <p:cNvPr id="68612" name="Rectangle 6"/>
          <p:cNvSpPr>
            <a:spLocks noGrp="1" noChangeArrowheads="1"/>
          </p:cNvSpPr>
          <p:nvPr>
            <p:ph type="body" sz="half" idx="4294967295"/>
          </p:nvPr>
        </p:nvSpPr>
        <p:spPr>
          <a:xfrm>
            <a:off x="4743128" y="1556792"/>
            <a:ext cx="3581400" cy="4267200"/>
          </a:xfrm>
        </p:spPr>
        <p:txBody>
          <a:bodyPr/>
          <a:lstStyle/>
          <a:p>
            <a:pPr indent="-252413">
              <a:buNone/>
            </a:pPr>
            <a:r>
              <a:rPr lang="en-US" altLang="ko-KR" sz="2600" dirty="0">
                <a:latin typeface="맑은 고딕" pitchFamily="50" charset="-127"/>
                <a:ea typeface="맑은 고딕" pitchFamily="50" charset="-127"/>
              </a:rPr>
              <a:t>Reality</a:t>
            </a:r>
          </a:p>
        </p:txBody>
      </p:sp>
      <p:sp>
        <p:nvSpPr>
          <p:cNvPr id="68614" name="Rectangle 8"/>
          <p:cNvSpPr>
            <a:spLocks noChangeArrowheads="1"/>
          </p:cNvSpPr>
          <p:nvPr/>
        </p:nvSpPr>
        <p:spPr bwMode="auto">
          <a:xfrm>
            <a:off x="512440" y="2080667"/>
            <a:ext cx="3024262" cy="647700"/>
          </a:xfrm>
          <a:prstGeom prst="rect">
            <a:avLst/>
          </a:prstGeom>
          <a:blipFill>
            <a:blip r:embed="rId2" cstate="print"/>
            <a:tile tx="0" ty="0" sx="100000" sy="100000" flip="none" algn="tl"/>
          </a:blipFill>
          <a:ln w="9525">
            <a:noFill/>
            <a:miter lim="800000"/>
            <a:headEnd/>
            <a:tailEnd/>
          </a:ln>
        </p:spPr>
        <p:txBody>
          <a:bodyPr wrap="none" anchor="ctr"/>
          <a:lstStyle/>
          <a:p>
            <a:pPr algn="ctr"/>
            <a:r>
              <a:rPr lang="en-US" altLang="ko-KR">
                <a:latin typeface="맑은 고딕" pitchFamily="50" charset="-127"/>
                <a:ea typeface="맑은 고딕" pitchFamily="50" charset="-127"/>
              </a:rPr>
              <a:t>More Flag</a:t>
            </a:r>
          </a:p>
        </p:txBody>
      </p:sp>
      <p:sp>
        <p:nvSpPr>
          <p:cNvPr id="68615" name="Rectangle 10"/>
          <p:cNvSpPr>
            <a:spLocks noChangeArrowheads="1"/>
          </p:cNvSpPr>
          <p:nvPr/>
        </p:nvSpPr>
        <p:spPr bwMode="auto">
          <a:xfrm>
            <a:off x="512440" y="2945855"/>
            <a:ext cx="3024262" cy="647700"/>
          </a:xfrm>
          <a:prstGeom prst="rect">
            <a:avLst/>
          </a:prstGeom>
          <a:blipFill>
            <a:blip r:embed="rId2" cstate="print"/>
            <a:tile tx="0" ty="0" sx="100000" sy="100000" flip="none" algn="tl"/>
          </a:blipFill>
          <a:ln w="9525">
            <a:noFill/>
            <a:miter lim="800000"/>
            <a:headEnd/>
            <a:tailEnd/>
          </a:ln>
        </p:spPr>
        <p:txBody>
          <a:bodyPr wrap="none" anchor="ctr"/>
          <a:lstStyle/>
          <a:p>
            <a:pPr algn="ctr"/>
            <a:r>
              <a:rPr lang="en-US" altLang="ko-KR">
                <a:latin typeface="맑은 고딕" pitchFamily="50" charset="-127"/>
                <a:ea typeface="맑은 고딕" pitchFamily="50" charset="-127"/>
              </a:rPr>
              <a:t>More ROK combat troops</a:t>
            </a:r>
          </a:p>
        </p:txBody>
      </p:sp>
      <p:sp>
        <p:nvSpPr>
          <p:cNvPr id="68616" name="Rectangle 11"/>
          <p:cNvSpPr>
            <a:spLocks noChangeArrowheads="1"/>
          </p:cNvSpPr>
          <p:nvPr/>
        </p:nvSpPr>
        <p:spPr bwMode="auto">
          <a:xfrm>
            <a:off x="512440" y="3880892"/>
            <a:ext cx="3024262" cy="647700"/>
          </a:xfrm>
          <a:prstGeom prst="rect">
            <a:avLst/>
          </a:prstGeom>
          <a:blipFill>
            <a:blip r:embed="rId2" cstate="print"/>
            <a:tile tx="0" ty="0" sx="100000" sy="100000" flip="none" algn="tl"/>
          </a:blipFill>
          <a:ln w="9525">
            <a:noFill/>
            <a:miter lim="800000"/>
            <a:headEnd/>
            <a:tailEnd/>
          </a:ln>
        </p:spPr>
        <p:txBody>
          <a:bodyPr wrap="none" anchor="ctr"/>
          <a:lstStyle/>
          <a:p>
            <a:pPr algn="ctr"/>
            <a:r>
              <a:rPr lang="en-US" altLang="ko-KR">
                <a:latin typeface="맑은 고딕" pitchFamily="50" charset="-127"/>
                <a:ea typeface="맑은 고딕" pitchFamily="50" charset="-127"/>
              </a:rPr>
              <a:t>Downsizing US Troops</a:t>
            </a:r>
          </a:p>
          <a:p>
            <a:pPr algn="ctr"/>
            <a:r>
              <a:rPr lang="en-US" altLang="ko-KR">
                <a:latin typeface="맑은 고딕" pitchFamily="50" charset="-127"/>
                <a:ea typeface="맑은 고딕" pitchFamily="50" charset="-127"/>
              </a:rPr>
              <a:t>Both Vietnam and Korea</a:t>
            </a:r>
          </a:p>
        </p:txBody>
      </p:sp>
      <p:sp>
        <p:nvSpPr>
          <p:cNvPr id="68617" name="Rectangle 12"/>
          <p:cNvSpPr>
            <a:spLocks noChangeArrowheads="1"/>
          </p:cNvSpPr>
          <p:nvPr/>
        </p:nvSpPr>
        <p:spPr bwMode="auto">
          <a:xfrm>
            <a:off x="512440" y="5661620"/>
            <a:ext cx="3024262" cy="647700"/>
          </a:xfrm>
          <a:prstGeom prst="rect">
            <a:avLst/>
          </a:prstGeom>
          <a:blipFill>
            <a:blip r:embed="rId2" cstate="print"/>
            <a:tile tx="0" ty="0" sx="100000" sy="100000" flip="none" algn="tl"/>
          </a:blipFill>
          <a:ln w="9525">
            <a:noFill/>
            <a:miter lim="800000"/>
            <a:headEnd/>
            <a:tailEnd/>
          </a:ln>
        </p:spPr>
        <p:txBody>
          <a:bodyPr wrap="none" anchor="ctr"/>
          <a:lstStyle/>
          <a:p>
            <a:pPr algn="ctr"/>
            <a:r>
              <a:rPr lang="en-US" altLang="ko-KR">
                <a:latin typeface="맑은 고딕" pitchFamily="50" charset="-127"/>
                <a:ea typeface="맑은 고딕" pitchFamily="50" charset="-127"/>
              </a:rPr>
              <a:t>Win-Win</a:t>
            </a:r>
          </a:p>
        </p:txBody>
      </p:sp>
      <p:sp>
        <p:nvSpPr>
          <p:cNvPr id="68618" name="Rectangle 13"/>
          <p:cNvSpPr>
            <a:spLocks noChangeArrowheads="1"/>
          </p:cNvSpPr>
          <p:nvPr/>
        </p:nvSpPr>
        <p:spPr bwMode="auto">
          <a:xfrm>
            <a:off x="4834434" y="2080667"/>
            <a:ext cx="2807469" cy="647700"/>
          </a:xfrm>
          <a:prstGeom prst="rect">
            <a:avLst/>
          </a:prstGeom>
          <a:solidFill>
            <a:schemeClr val="accent2">
              <a:lumMod val="20000"/>
              <a:lumOff val="80000"/>
            </a:schemeClr>
          </a:solidFill>
          <a:ln w="9525">
            <a:noFill/>
            <a:miter lim="800000"/>
            <a:headEnd/>
            <a:tailEnd/>
          </a:ln>
        </p:spPr>
        <p:txBody>
          <a:bodyPr wrap="none" anchor="ctr"/>
          <a:lstStyle/>
          <a:p>
            <a:pPr algn="ctr"/>
            <a:r>
              <a:rPr lang="en-US" altLang="ko-KR">
                <a:latin typeface="맑은 고딕" pitchFamily="50" charset="-127"/>
                <a:ea typeface="맑은 고딕" pitchFamily="50" charset="-127"/>
              </a:rPr>
              <a:t>More Flag</a:t>
            </a:r>
          </a:p>
        </p:txBody>
      </p:sp>
      <p:sp>
        <p:nvSpPr>
          <p:cNvPr id="68619" name="Rectangle 14"/>
          <p:cNvSpPr>
            <a:spLocks noChangeArrowheads="1"/>
          </p:cNvSpPr>
          <p:nvPr/>
        </p:nvSpPr>
        <p:spPr bwMode="auto">
          <a:xfrm>
            <a:off x="4832846" y="2854300"/>
            <a:ext cx="2807469" cy="647700"/>
          </a:xfrm>
          <a:prstGeom prst="rect">
            <a:avLst/>
          </a:prstGeom>
          <a:solidFill>
            <a:schemeClr val="accent2">
              <a:lumMod val="20000"/>
              <a:lumOff val="80000"/>
            </a:schemeClr>
          </a:solidFill>
          <a:ln w="9525">
            <a:noFill/>
            <a:miter lim="800000"/>
            <a:headEnd/>
            <a:tailEnd/>
          </a:ln>
        </p:spPr>
        <p:txBody>
          <a:bodyPr wrap="none" anchor="ctr"/>
          <a:lstStyle/>
          <a:p>
            <a:pPr algn="ctr"/>
            <a:r>
              <a:rPr lang="en-US" altLang="ko-KR">
                <a:latin typeface="맑은 고딕" pitchFamily="50" charset="-127"/>
                <a:ea typeface="맑은 고딕" pitchFamily="50" charset="-127"/>
              </a:rPr>
              <a:t>ROK combat troops</a:t>
            </a:r>
          </a:p>
        </p:txBody>
      </p:sp>
      <p:sp>
        <p:nvSpPr>
          <p:cNvPr id="68620" name="Rectangle 15"/>
          <p:cNvSpPr>
            <a:spLocks noChangeArrowheads="1"/>
          </p:cNvSpPr>
          <p:nvPr/>
        </p:nvSpPr>
        <p:spPr bwMode="auto">
          <a:xfrm>
            <a:off x="4832846" y="3645892"/>
            <a:ext cx="2807469" cy="647700"/>
          </a:xfrm>
          <a:prstGeom prst="rect">
            <a:avLst/>
          </a:prstGeom>
          <a:solidFill>
            <a:schemeClr val="accent2">
              <a:lumMod val="20000"/>
              <a:lumOff val="80000"/>
            </a:schemeClr>
          </a:solidFill>
          <a:ln w="9525">
            <a:noFill/>
            <a:miter lim="800000"/>
            <a:headEnd/>
            <a:tailEnd/>
          </a:ln>
        </p:spPr>
        <p:txBody>
          <a:bodyPr wrap="none" anchor="ctr"/>
          <a:lstStyle/>
          <a:p>
            <a:pPr algn="ctr"/>
            <a:r>
              <a:rPr lang="en-US" altLang="ko-KR" dirty="0">
                <a:latin typeface="맑은 고딕" pitchFamily="50" charset="-127"/>
                <a:ea typeface="맑은 고딕" pitchFamily="50" charset="-127"/>
              </a:rPr>
              <a:t>Security Crisis in Korea</a:t>
            </a:r>
          </a:p>
          <a:p>
            <a:pPr algn="ctr"/>
            <a:r>
              <a:rPr lang="en-US" altLang="ko-KR" dirty="0">
                <a:latin typeface="맑은 고딕" pitchFamily="50" charset="-127"/>
                <a:ea typeface="맑은 고딕" pitchFamily="50" charset="-127"/>
              </a:rPr>
              <a:t>With </a:t>
            </a:r>
            <a:r>
              <a:rPr lang="en-US" altLang="ko-KR" dirty="0" err="1">
                <a:latin typeface="맑은 고딕" pitchFamily="50" charset="-127"/>
                <a:ea typeface="맑은 고딕" pitchFamily="50" charset="-127"/>
              </a:rPr>
              <a:t>Tet</a:t>
            </a:r>
            <a:r>
              <a:rPr lang="en-US" altLang="ko-KR" dirty="0">
                <a:latin typeface="맑은 고딕" pitchFamily="50" charset="-127"/>
                <a:ea typeface="맑은 고딕" pitchFamily="50" charset="-127"/>
              </a:rPr>
              <a:t>-Offensive</a:t>
            </a:r>
          </a:p>
        </p:txBody>
      </p:sp>
      <p:sp>
        <p:nvSpPr>
          <p:cNvPr id="68621" name="Rectangle 16"/>
          <p:cNvSpPr>
            <a:spLocks noChangeArrowheads="1"/>
          </p:cNvSpPr>
          <p:nvPr/>
        </p:nvSpPr>
        <p:spPr bwMode="auto">
          <a:xfrm>
            <a:off x="4832846" y="4437112"/>
            <a:ext cx="2807469" cy="647700"/>
          </a:xfrm>
          <a:prstGeom prst="rect">
            <a:avLst/>
          </a:prstGeom>
          <a:solidFill>
            <a:schemeClr val="accent2">
              <a:lumMod val="20000"/>
              <a:lumOff val="80000"/>
            </a:schemeClr>
          </a:solidFill>
          <a:ln w="9525">
            <a:noFill/>
            <a:miter lim="800000"/>
            <a:headEnd/>
            <a:tailEnd/>
          </a:ln>
        </p:spPr>
        <p:txBody>
          <a:bodyPr wrap="none" anchor="ctr"/>
          <a:lstStyle/>
          <a:p>
            <a:pPr algn="ctr"/>
            <a:r>
              <a:rPr lang="en-US" altLang="ko-KR" dirty="0">
                <a:latin typeface="맑은 고딕" pitchFamily="50" charset="-127"/>
                <a:ea typeface="맑은 고딕" pitchFamily="50" charset="-127"/>
              </a:rPr>
              <a:t>Downsizing US Troops</a:t>
            </a:r>
          </a:p>
          <a:p>
            <a:pPr algn="ctr"/>
            <a:r>
              <a:rPr lang="en-US" altLang="ko-KR" dirty="0">
                <a:latin typeface="맑은 고딕" pitchFamily="50" charset="-127"/>
                <a:ea typeface="맑은 고딕" pitchFamily="50" charset="-127"/>
              </a:rPr>
              <a:t>Without more ROK troop</a:t>
            </a:r>
          </a:p>
        </p:txBody>
      </p:sp>
      <p:sp>
        <p:nvSpPr>
          <p:cNvPr id="68622" name="Rectangle 17"/>
          <p:cNvSpPr>
            <a:spLocks noChangeArrowheads="1"/>
          </p:cNvSpPr>
          <p:nvPr/>
        </p:nvSpPr>
        <p:spPr bwMode="auto">
          <a:xfrm>
            <a:off x="4834434" y="5661248"/>
            <a:ext cx="2807469" cy="647700"/>
          </a:xfrm>
          <a:prstGeom prst="rect">
            <a:avLst/>
          </a:prstGeom>
          <a:solidFill>
            <a:schemeClr val="accent2">
              <a:lumMod val="20000"/>
              <a:lumOff val="80000"/>
            </a:schemeClr>
          </a:solidFill>
          <a:ln w="9525">
            <a:noFill/>
            <a:miter lim="800000"/>
            <a:headEnd/>
            <a:tailEnd/>
          </a:ln>
        </p:spPr>
        <p:txBody>
          <a:bodyPr wrap="none" anchor="ctr"/>
          <a:lstStyle/>
          <a:p>
            <a:pPr algn="ctr"/>
            <a:r>
              <a:rPr lang="en-US" altLang="ko-KR" dirty="0">
                <a:latin typeface="맑은 고딕" pitchFamily="50" charset="-127"/>
                <a:ea typeface="맑은 고딕" pitchFamily="50" charset="-127"/>
              </a:rPr>
              <a:t>Failure</a:t>
            </a:r>
          </a:p>
        </p:txBody>
      </p:sp>
      <p:sp>
        <p:nvSpPr>
          <p:cNvPr id="68623" name="AutoShape 18"/>
          <p:cNvSpPr>
            <a:spLocks noChangeArrowheads="1"/>
          </p:cNvSpPr>
          <p:nvPr/>
        </p:nvSpPr>
        <p:spPr bwMode="auto">
          <a:xfrm>
            <a:off x="7695503" y="3068960"/>
            <a:ext cx="1295524" cy="1944216"/>
          </a:xfrm>
          <a:prstGeom prst="leftArrowCallout">
            <a:avLst>
              <a:gd name="adj1" fmla="val 40327"/>
              <a:gd name="adj2" fmla="val 40327"/>
              <a:gd name="adj3" fmla="val 16667"/>
              <a:gd name="adj4" fmla="val 66667"/>
            </a:avLst>
          </a:prstGeom>
          <a:blipFill>
            <a:blip r:embed="rId3" cstate="print"/>
            <a:tile tx="0" ty="0" sx="100000" sy="100000" flip="none" algn="tl"/>
          </a:blipFill>
          <a:ln w="9525">
            <a:noFill/>
            <a:miter lim="800000"/>
            <a:headEnd/>
            <a:tailEnd/>
          </a:ln>
        </p:spPr>
        <p:txBody>
          <a:bodyPr wrap="none" anchor="ctr"/>
          <a:lstStyle/>
          <a:p>
            <a:pPr algn="ctr"/>
            <a:r>
              <a:rPr lang="en-US" altLang="ko-KR" b="1" dirty="0">
                <a:latin typeface="맑은 고딕" pitchFamily="50" charset="-127"/>
                <a:ea typeface="맑은 고딕" pitchFamily="50" charset="-127"/>
              </a:rPr>
              <a:t>Armistice</a:t>
            </a:r>
          </a:p>
          <a:p>
            <a:pPr algn="ctr"/>
            <a:r>
              <a:rPr lang="en-US" altLang="ko-KR" b="1" dirty="0">
                <a:latin typeface="맑은 고딕" pitchFamily="50" charset="-127"/>
                <a:ea typeface="맑은 고딕" pitchFamily="50" charset="-127"/>
              </a:rPr>
              <a:t>System</a:t>
            </a:r>
          </a:p>
          <a:p>
            <a:pPr algn="ctr"/>
            <a:r>
              <a:rPr lang="en-US" altLang="ko-KR" dirty="0">
                <a:latin typeface="맑은 고딕" pitchFamily="50" charset="-127"/>
                <a:ea typeface="맑은 고딕" pitchFamily="50" charset="-127"/>
              </a:rPr>
              <a:t>+</a:t>
            </a:r>
          </a:p>
          <a:p>
            <a:pPr algn="ctr"/>
            <a:r>
              <a:rPr lang="en-US" altLang="ko-KR" dirty="0">
                <a:latin typeface="맑은 고딕" pitchFamily="50" charset="-127"/>
                <a:ea typeface="맑은 고딕" pitchFamily="50" charset="-127"/>
              </a:rPr>
              <a:t>Park</a:t>
            </a:r>
          </a:p>
        </p:txBody>
      </p:sp>
      <p:sp>
        <p:nvSpPr>
          <p:cNvPr id="68624" name="AutoShape 19"/>
          <p:cNvSpPr>
            <a:spLocks noChangeArrowheads="1"/>
          </p:cNvSpPr>
          <p:nvPr/>
        </p:nvSpPr>
        <p:spPr bwMode="auto">
          <a:xfrm>
            <a:off x="1808510" y="4680295"/>
            <a:ext cx="360362" cy="792163"/>
          </a:xfrm>
          <a:prstGeom prst="downArrow">
            <a:avLst>
              <a:gd name="adj1" fmla="val 50000"/>
              <a:gd name="adj2" fmla="val 54956"/>
            </a:avLst>
          </a:prstGeom>
          <a:blipFill>
            <a:blip r:embed="rId2" cstate="print"/>
            <a:tile tx="0" ty="0" sx="100000" sy="100000" flip="none" algn="tl"/>
          </a:blipFill>
          <a:ln w="9525">
            <a:noFill/>
            <a:miter lim="800000"/>
            <a:headEnd/>
            <a:tailEnd/>
          </a:ln>
        </p:spPr>
        <p:txBody>
          <a:bodyPr vert="eaVert" wrap="none" anchor="ctr"/>
          <a:lstStyle/>
          <a:p>
            <a:endParaRPr lang="ko-KR" altLang="ko-KR">
              <a:latin typeface="맑은 고딕" pitchFamily="50" charset="-127"/>
              <a:ea typeface="맑은 고딕" pitchFamily="50" charset="-127"/>
            </a:endParaRPr>
          </a:p>
        </p:txBody>
      </p:sp>
      <p:sp>
        <p:nvSpPr>
          <p:cNvPr id="68625" name="AutoShape 20"/>
          <p:cNvSpPr>
            <a:spLocks noChangeArrowheads="1"/>
          </p:cNvSpPr>
          <p:nvPr/>
        </p:nvSpPr>
        <p:spPr bwMode="auto">
          <a:xfrm>
            <a:off x="6129015" y="5157192"/>
            <a:ext cx="360363" cy="432048"/>
          </a:xfrm>
          <a:prstGeom prst="downArrow">
            <a:avLst>
              <a:gd name="adj1" fmla="val 50000"/>
              <a:gd name="adj2" fmla="val 25000"/>
            </a:avLst>
          </a:prstGeom>
          <a:solidFill>
            <a:schemeClr val="accent2">
              <a:lumMod val="20000"/>
              <a:lumOff val="80000"/>
            </a:schemeClr>
          </a:solidFill>
          <a:ln w="9525">
            <a:noFill/>
            <a:miter lim="800000"/>
            <a:headEnd/>
            <a:tailEnd/>
          </a:ln>
        </p:spPr>
        <p:txBody>
          <a:bodyPr vert="eaVert" wrap="none" anchor="ctr"/>
          <a:lstStyle/>
          <a:p>
            <a:endParaRPr lang="ko-KR" altLang="ko-KR">
              <a:latin typeface="맑은 고딕" pitchFamily="50" charset="-127"/>
              <a:ea typeface="맑은 고딕" pitchFamily="50" charset="-127"/>
            </a:endParaRPr>
          </a:p>
        </p:txBody>
      </p:sp>
      <p:sp>
        <p:nvSpPr>
          <p:cNvPr id="19" name="줄무늬가 있는 오른쪽 화살표 18"/>
          <p:cNvSpPr/>
          <p:nvPr/>
        </p:nvSpPr>
        <p:spPr>
          <a:xfrm>
            <a:off x="3680718" y="3212976"/>
            <a:ext cx="1080120" cy="1656184"/>
          </a:xfrm>
          <a:prstGeom prst="stripedRightArrow">
            <a:avLst/>
          </a:prstGeom>
          <a:blipFill>
            <a:blip r:embed="rId2" cstate="prin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noFill/>
          <a:ln w="9525">
            <a:noFill/>
            <a:miter lim="800000"/>
            <a:headEnd/>
            <a:tailEnd/>
          </a:ln>
          <a:effectLst/>
        </p:spPr>
        <p:txBody>
          <a:bodyPr vert="horz" wrap="square" lIns="91440" tIns="45720" rIns="91440" bIns="45720" numCol="1" anchor="ctr" anchorCtr="0" compatLnSpc="1">
            <a:prstTxWarp prst="textNoShape">
              <a:avLst/>
            </a:prstTxWarp>
          </a:bodyPr>
          <a:lstStyle/>
          <a:p>
            <a:r>
              <a:rPr lang="ko-KR" altLang="en-US" sz="4000" dirty="0" smtClean="0">
                <a:latin typeface="HY헤드라인M" pitchFamily="18" charset="-127"/>
                <a:ea typeface="HY헤드라인M" pitchFamily="18" charset="-127"/>
              </a:rPr>
              <a:t>닉슨의 등장</a:t>
            </a:r>
            <a:endParaRPr lang="ko-KR" altLang="en-US" sz="4000" dirty="0">
              <a:latin typeface="HY헤드라인M" pitchFamily="18" charset="-127"/>
              <a:ea typeface="HY헤드라인M" pitchFamily="18" charset="-127"/>
            </a:endParaRPr>
          </a:p>
        </p:txBody>
      </p:sp>
      <p:sp>
        <p:nvSpPr>
          <p:cNvPr id="3" name="내용 개체 틀 2"/>
          <p:cNvSpPr>
            <a:spLocks noGrp="1"/>
          </p:cNvSpPr>
          <p:nvPr>
            <p:ph idx="1"/>
          </p:nvPr>
        </p:nvSpPr>
        <p:spPr>
          <a:noFill/>
          <a:ln w="9525">
            <a:noFill/>
            <a:miter lim="800000"/>
            <a:headEnd/>
            <a:tailEnd/>
          </a:ln>
          <a:effectLst/>
        </p:spPr>
        <p:txBody>
          <a:bodyPr vert="horz" wrap="square" lIns="91440" tIns="45720" rIns="91440" bIns="45720" numCol="1" anchor="t" anchorCtr="0" compatLnSpc="1">
            <a:prstTxWarp prst="textNoShape">
              <a:avLst/>
            </a:prstTxWarp>
          </a:bodyPr>
          <a:lstStyle/>
          <a:p>
            <a:pPr marL="533400" indent="-533400">
              <a:lnSpc>
                <a:spcPct val="120000"/>
              </a:lnSpc>
              <a:buFont typeface="Wingdings" pitchFamily="2" charset="2"/>
              <a:buChar char="ü"/>
            </a:pPr>
            <a:r>
              <a:rPr lang="en-US" altLang="ko-KR" sz="2800" dirty="0" smtClean="0">
                <a:latin typeface="맑은 고딕" pitchFamily="50" charset="-127"/>
                <a:ea typeface="맑은 고딕" pitchFamily="50" charset="-127"/>
              </a:rPr>
              <a:t>Cohen</a:t>
            </a:r>
            <a:r>
              <a:rPr lang="ko-KR" altLang="en-US" sz="2800" dirty="0" smtClean="0">
                <a:latin typeface="맑은 고딕" pitchFamily="50" charset="-127"/>
                <a:ea typeface="맑은 고딕" pitchFamily="50" charset="-127"/>
              </a:rPr>
              <a:t>의 닉슨에 대한 평가</a:t>
            </a:r>
            <a:endParaRPr lang="en-US" altLang="ko-KR" sz="2800" dirty="0" smtClean="0">
              <a:latin typeface="맑은 고딕" pitchFamily="50" charset="-127"/>
              <a:ea typeface="맑은 고딕" pitchFamily="50" charset="-127"/>
            </a:endParaRPr>
          </a:p>
          <a:p>
            <a:pPr marL="533400" indent="-533400">
              <a:lnSpc>
                <a:spcPct val="120000"/>
              </a:lnSpc>
              <a:buFont typeface="Wingdings" pitchFamily="2" charset="2"/>
              <a:buChar char="ü"/>
            </a:pPr>
            <a:r>
              <a:rPr lang="ko-KR" altLang="en-US" sz="2800" dirty="0" smtClean="0">
                <a:latin typeface="맑은 고딕" pitchFamily="50" charset="-127"/>
                <a:ea typeface="맑은 고딕" pitchFamily="50" charset="-127"/>
              </a:rPr>
              <a:t>닉슨이 발견한 것</a:t>
            </a:r>
            <a:r>
              <a:rPr lang="en-US" altLang="ko-KR" sz="2800" dirty="0" smtClean="0">
                <a:latin typeface="맑은 고딕" pitchFamily="50" charset="-127"/>
                <a:ea typeface="맑은 고딕" pitchFamily="50" charset="-127"/>
              </a:rPr>
              <a:t>. </a:t>
            </a:r>
            <a:r>
              <a:rPr lang="ko-KR" altLang="en-US" sz="2800" dirty="0" smtClean="0">
                <a:latin typeface="맑은 고딕" pitchFamily="50" charset="-127"/>
                <a:ea typeface="맑은 고딕" pitchFamily="50" charset="-127"/>
              </a:rPr>
              <a:t>곳간이 비었다</a:t>
            </a:r>
            <a:r>
              <a:rPr lang="en-US" altLang="ko-KR" sz="2800" dirty="0" smtClean="0">
                <a:latin typeface="맑은 고딕" pitchFamily="50" charset="-127"/>
                <a:ea typeface="맑은 고딕" pitchFamily="50" charset="-127"/>
              </a:rPr>
              <a:t>. </a:t>
            </a:r>
          </a:p>
          <a:p>
            <a:pPr marL="533400" indent="-533400">
              <a:lnSpc>
                <a:spcPct val="120000"/>
              </a:lnSpc>
              <a:buFont typeface="Wingdings" pitchFamily="2" charset="2"/>
              <a:buChar char="ü"/>
            </a:pPr>
            <a:r>
              <a:rPr lang="ko-KR" altLang="en-US" sz="2800" dirty="0" smtClean="0">
                <a:latin typeface="맑은 고딕" pitchFamily="50" charset="-127"/>
                <a:ea typeface="맑은 고딕" pitchFamily="50" charset="-127"/>
              </a:rPr>
              <a:t>닉슨 독트린</a:t>
            </a:r>
            <a:r>
              <a:rPr lang="en-US" altLang="ko-KR" sz="2800" dirty="0" smtClean="0">
                <a:latin typeface="맑은 고딕" pitchFamily="50" charset="-127"/>
                <a:ea typeface="맑은 고딕" pitchFamily="50" charset="-127"/>
              </a:rPr>
              <a:t>, </a:t>
            </a:r>
            <a:r>
              <a:rPr lang="ko-KR" altLang="en-US" sz="2800" dirty="0" smtClean="0">
                <a:latin typeface="맑은 고딕" pitchFamily="50" charset="-127"/>
                <a:ea typeface="맑은 고딕" pitchFamily="50" charset="-127"/>
              </a:rPr>
              <a:t>그리고 명예로운 철수</a:t>
            </a:r>
            <a:r>
              <a:rPr lang="en-US" altLang="ko-KR" sz="2800" dirty="0" smtClean="0">
                <a:latin typeface="맑은 고딕" pitchFamily="50" charset="-127"/>
                <a:ea typeface="맑은 고딕" pitchFamily="50" charset="-127"/>
              </a:rPr>
              <a:t>. (</a:t>
            </a:r>
            <a:r>
              <a:rPr lang="ko-KR" altLang="en-US" sz="2800" dirty="0" smtClean="0">
                <a:latin typeface="맑은 고딕" pitchFamily="50" charset="-127"/>
                <a:ea typeface="맑은 고딕" pitchFamily="50" charset="-127"/>
              </a:rPr>
              <a:t>한국전쟁의 반복</a:t>
            </a:r>
            <a:r>
              <a:rPr lang="en-US" altLang="ko-KR" sz="2800" dirty="0" smtClean="0">
                <a:latin typeface="맑은 고딕" pitchFamily="50" charset="-127"/>
                <a:ea typeface="맑은 고딕" pitchFamily="50" charset="-127"/>
              </a:rPr>
              <a:t>) → </a:t>
            </a:r>
            <a:r>
              <a:rPr lang="ko-KR" altLang="en-US" sz="2800" dirty="0" smtClean="0">
                <a:latin typeface="맑은 고딕" pitchFamily="50" charset="-127"/>
                <a:ea typeface="맑은 고딕" pitchFamily="50" charset="-127"/>
              </a:rPr>
              <a:t>파리 평화협상 </a:t>
            </a:r>
            <a:endParaRPr lang="en-US" altLang="ko-KR" sz="2800" dirty="0" smtClean="0">
              <a:latin typeface="맑은 고딕" pitchFamily="50" charset="-127"/>
              <a:ea typeface="맑은 고딕" pitchFamily="50" charset="-127"/>
            </a:endParaRPr>
          </a:p>
          <a:p>
            <a:pPr marL="533400" indent="-533400">
              <a:lnSpc>
                <a:spcPct val="120000"/>
              </a:lnSpc>
              <a:buFont typeface="Wingdings" pitchFamily="2" charset="2"/>
              <a:buChar char="ü"/>
            </a:pPr>
            <a:r>
              <a:rPr lang="ko-KR" altLang="en-US" sz="2800" dirty="0" smtClean="0">
                <a:latin typeface="맑은 고딕" pitchFamily="50" charset="-127"/>
                <a:ea typeface="맑은 고딕" pitchFamily="50" charset="-127"/>
              </a:rPr>
              <a:t>미국의 점진적 추락</a:t>
            </a:r>
            <a:r>
              <a:rPr lang="en-US" altLang="ko-KR" sz="2800" dirty="0" smtClean="0">
                <a:latin typeface="맑은 고딕" pitchFamily="50" charset="-127"/>
                <a:ea typeface="맑은 고딕" pitchFamily="50" charset="-127"/>
              </a:rPr>
              <a:t>. </a:t>
            </a:r>
            <a:r>
              <a:rPr lang="ko-KR" altLang="en-US" sz="2800" dirty="0" smtClean="0">
                <a:latin typeface="맑은 고딕" pitchFamily="50" charset="-127"/>
                <a:ea typeface="맑은 고딕" pitchFamily="50" charset="-127"/>
              </a:rPr>
              <a:t>주변부로부터의 반동   </a:t>
            </a:r>
            <a:endParaRPr lang="en-US" altLang="ko-KR" sz="2800" dirty="0" smtClean="0">
              <a:latin typeface="맑은 고딕" pitchFamily="50" charset="-127"/>
              <a:ea typeface="맑은 고딕" pitchFamily="50" charset="-127"/>
            </a:endParaRPr>
          </a:p>
          <a:p>
            <a:pPr marL="533400" indent="0">
              <a:lnSpc>
                <a:spcPct val="120000"/>
              </a:lnSpc>
              <a:buNone/>
            </a:pPr>
            <a:r>
              <a:rPr lang="ko-KR" altLang="en-US" sz="2800" dirty="0" smtClean="0">
                <a:latin typeface="맑은 고딕" pitchFamily="50" charset="-127"/>
                <a:ea typeface="맑은 고딕" pitchFamily="50" charset="-127"/>
              </a:rPr>
              <a:t>→ 한편으로 베트남</a:t>
            </a:r>
            <a:r>
              <a:rPr lang="en-US" altLang="ko-KR" sz="2800" dirty="0" smtClean="0">
                <a:latin typeface="맑은 고딕" pitchFamily="50" charset="-127"/>
                <a:ea typeface="맑은 고딕" pitchFamily="50" charset="-127"/>
              </a:rPr>
              <a:t>, </a:t>
            </a:r>
            <a:r>
              <a:rPr lang="ko-KR" altLang="en-US" sz="2800" dirty="0" smtClean="0">
                <a:latin typeface="맑은 고딕" pitchFamily="50" charset="-127"/>
                <a:ea typeface="맑은 고딕" pitchFamily="50" charset="-127"/>
              </a:rPr>
              <a:t>이란</a:t>
            </a:r>
            <a:r>
              <a:rPr lang="en-US" altLang="ko-KR" sz="2800" dirty="0" smtClean="0">
                <a:latin typeface="맑은 고딕" pitchFamily="50" charset="-127"/>
                <a:ea typeface="맑은 고딕" pitchFamily="50" charset="-127"/>
              </a:rPr>
              <a:t>, </a:t>
            </a:r>
            <a:r>
              <a:rPr lang="ko-KR" altLang="en-US" sz="2800" dirty="0" smtClean="0">
                <a:latin typeface="맑은 고딕" pitchFamily="50" charset="-127"/>
                <a:ea typeface="맑은 고딕" pitchFamily="50" charset="-127"/>
              </a:rPr>
              <a:t>니카라과</a:t>
            </a:r>
            <a:r>
              <a:rPr lang="en-US" altLang="ko-KR" sz="2800" dirty="0" smtClean="0">
                <a:latin typeface="맑은 고딕" pitchFamily="50" charset="-127"/>
                <a:ea typeface="맑은 고딕" pitchFamily="50" charset="-127"/>
              </a:rPr>
              <a:t>, </a:t>
            </a:r>
            <a:r>
              <a:rPr lang="ko-KR" altLang="en-US" sz="2800" dirty="0" smtClean="0">
                <a:latin typeface="맑은 고딕" pitchFamily="50" charset="-127"/>
                <a:ea typeface="맑은 고딕" pitchFamily="50" charset="-127"/>
              </a:rPr>
              <a:t>필리핀</a:t>
            </a:r>
            <a:r>
              <a:rPr lang="en-US" altLang="ko-KR" sz="2800" dirty="0" smtClean="0">
                <a:latin typeface="맑은 고딕" pitchFamily="50" charset="-127"/>
                <a:ea typeface="맑은 고딕" pitchFamily="50" charset="-127"/>
              </a:rPr>
              <a:t>, </a:t>
            </a:r>
            <a:r>
              <a:rPr lang="ko-KR" altLang="en-US" sz="2800" dirty="0" smtClean="0">
                <a:latin typeface="맑은 고딕" pitchFamily="50" charset="-127"/>
                <a:ea typeface="맑은 고딕" pitchFamily="50" charset="-127"/>
              </a:rPr>
              <a:t>한국으로</a:t>
            </a:r>
            <a:r>
              <a:rPr lang="en-US" altLang="ko-KR" sz="2800" dirty="0" smtClean="0">
                <a:latin typeface="맑은 고딕" pitchFamily="50" charset="-127"/>
                <a:ea typeface="맑은 고딕" pitchFamily="50" charset="-127"/>
              </a:rPr>
              <a:t>… </a:t>
            </a:r>
          </a:p>
          <a:p>
            <a:pPr marL="533400" indent="-533400">
              <a:lnSpc>
                <a:spcPct val="120000"/>
              </a:lnSpc>
              <a:buFont typeface="Wingdings" pitchFamily="2" charset="2"/>
              <a:buChar char="ü"/>
            </a:pPr>
            <a:r>
              <a:rPr lang="ko-KR" altLang="en-US" sz="2800" dirty="0" smtClean="0">
                <a:latin typeface="맑은 고딕" pitchFamily="50" charset="-127"/>
                <a:ea typeface="맑은 고딕" pitchFamily="50" charset="-127"/>
              </a:rPr>
              <a:t>다른 한편으로 </a:t>
            </a:r>
            <a:endParaRPr lang="ko-KR" altLang="en-US" sz="2800" dirty="0">
              <a:latin typeface="맑은 고딕" pitchFamily="50" charset="-127"/>
              <a:ea typeface="맑은 고딕" pitchFamily="50" charset="-127"/>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z="4000" dirty="0" smtClean="0">
                <a:latin typeface="HY헤드라인M" pitchFamily="18" charset="-127"/>
                <a:ea typeface="HY헤드라인M" pitchFamily="18" charset="-127"/>
              </a:rPr>
              <a:t>세계사적 전기</a:t>
            </a:r>
            <a:endParaRPr lang="ko-KR" altLang="en-US" sz="4000" dirty="0">
              <a:latin typeface="HY헤드라인M" pitchFamily="18" charset="-127"/>
              <a:ea typeface="HY헤드라인M" pitchFamily="18" charset="-127"/>
            </a:endParaRPr>
          </a:p>
        </p:txBody>
      </p:sp>
      <p:sp>
        <p:nvSpPr>
          <p:cNvPr id="3" name="내용 개체 틀 2"/>
          <p:cNvSpPr>
            <a:spLocks noGrp="1"/>
          </p:cNvSpPr>
          <p:nvPr>
            <p:ph idx="1"/>
          </p:nvPr>
        </p:nvSpPr>
        <p:spPr/>
        <p:txBody>
          <a:bodyPr>
            <a:normAutofit/>
          </a:bodyPr>
          <a:lstStyle/>
          <a:p>
            <a:pPr marL="533400" indent="-533400" algn="just">
              <a:lnSpc>
                <a:spcPct val="150000"/>
              </a:lnSpc>
              <a:buFont typeface="Wingdings" pitchFamily="2" charset="2"/>
              <a:buChar char="ü"/>
            </a:pPr>
            <a:r>
              <a:rPr lang="ko-KR" altLang="en-US" sz="2800" dirty="0" smtClean="0">
                <a:latin typeface="맑은 고딕" pitchFamily="50" charset="-127"/>
                <a:ea typeface="맑은 고딕" pitchFamily="50" charset="-127"/>
              </a:rPr>
              <a:t>베트남전쟁에 대한 잘못된 인식</a:t>
            </a:r>
            <a:r>
              <a:rPr lang="en-US" altLang="ko-KR" sz="2800" dirty="0" smtClean="0">
                <a:latin typeface="맑은 고딕" pitchFamily="50" charset="-127"/>
                <a:ea typeface="맑은 고딕" pitchFamily="50" charset="-127"/>
              </a:rPr>
              <a:t>: </a:t>
            </a:r>
            <a:r>
              <a:rPr lang="ko-KR" altLang="en-US" sz="2800" dirty="0" smtClean="0">
                <a:latin typeface="맑은 고딕" pitchFamily="50" charset="-127"/>
                <a:ea typeface="맑은 고딕" pitchFamily="50" charset="-127"/>
              </a:rPr>
              <a:t>남북전쟁</a:t>
            </a:r>
            <a:endParaRPr lang="en-US" altLang="ko-KR" sz="2800" dirty="0" smtClean="0">
              <a:latin typeface="맑은 고딕" pitchFamily="50" charset="-127"/>
              <a:ea typeface="맑은 고딕" pitchFamily="50" charset="-127"/>
            </a:endParaRPr>
          </a:p>
          <a:p>
            <a:pPr marL="533400" indent="-533400" algn="just">
              <a:lnSpc>
                <a:spcPct val="150000"/>
              </a:lnSpc>
              <a:buFont typeface="Wingdings" pitchFamily="2" charset="2"/>
              <a:buChar char="ü"/>
            </a:pPr>
            <a:r>
              <a:rPr lang="ko-KR" altLang="en-US" sz="2800" dirty="0" smtClean="0">
                <a:latin typeface="맑은 고딕" pitchFamily="50" charset="-127"/>
                <a:ea typeface="맑은 고딕" pitchFamily="50" charset="-127"/>
              </a:rPr>
              <a:t>한국전쟁과는 다른 성격의 전쟁</a:t>
            </a:r>
            <a:r>
              <a:rPr lang="en-US" altLang="ko-KR" sz="2800" dirty="0" smtClean="0">
                <a:latin typeface="맑은 고딕" pitchFamily="50" charset="-127"/>
                <a:ea typeface="맑은 고딕" pitchFamily="50" charset="-127"/>
              </a:rPr>
              <a:t>:</a:t>
            </a:r>
          </a:p>
          <a:p>
            <a:pPr marL="990600" indent="-457200" algn="just">
              <a:lnSpc>
                <a:spcPct val="150000"/>
              </a:lnSpc>
              <a:buFont typeface="+mj-ea"/>
              <a:buAutoNum type="circleNumDbPlain"/>
            </a:pPr>
            <a:r>
              <a:rPr lang="ko-KR" altLang="en-US" sz="2400" dirty="0" smtClean="0">
                <a:latin typeface="맑은 고딕" pitchFamily="50" charset="-127"/>
                <a:ea typeface="맑은 고딕" pitchFamily="50" charset="-127"/>
              </a:rPr>
              <a:t>한국과 달리 기본적으로 </a:t>
            </a:r>
            <a:r>
              <a:rPr lang="en-US" altLang="ko-KR" sz="2400" dirty="0" smtClean="0">
                <a:latin typeface="맑은 고딕" pitchFamily="50" charset="-127"/>
                <a:ea typeface="맑은 고딕" pitchFamily="50" charset="-127"/>
              </a:rPr>
              <a:t>‘</a:t>
            </a:r>
            <a:r>
              <a:rPr lang="ko-KR" altLang="en-US" sz="2400" dirty="0" smtClean="0">
                <a:latin typeface="맑은 고딕" pitchFamily="50" charset="-127"/>
                <a:ea typeface="맑은 고딕" pitchFamily="50" charset="-127"/>
              </a:rPr>
              <a:t>내전</a:t>
            </a:r>
            <a:r>
              <a:rPr lang="en-US" altLang="ko-KR" sz="2400" dirty="0" smtClean="0">
                <a:latin typeface="맑은 고딕" pitchFamily="50" charset="-127"/>
                <a:ea typeface="맑은 고딕" pitchFamily="50" charset="-127"/>
              </a:rPr>
              <a:t>’</a:t>
            </a:r>
            <a:r>
              <a:rPr lang="ko-KR" altLang="en-US" sz="2400" dirty="0" smtClean="0">
                <a:latin typeface="맑은 고딕" pitchFamily="50" charset="-127"/>
                <a:ea typeface="맑은 고딕" pitchFamily="50" charset="-127"/>
              </a:rPr>
              <a:t> 성격의 전쟁</a:t>
            </a:r>
            <a:r>
              <a:rPr lang="en-US" altLang="ko-KR" sz="2400" dirty="0" smtClean="0">
                <a:latin typeface="맑은 고딕" pitchFamily="50" charset="-127"/>
                <a:ea typeface="맑은 고딕" pitchFamily="50" charset="-127"/>
              </a:rPr>
              <a:t>. </a:t>
            </a:r>
          </a:p>
          <a:p>
            <a:pPr marL="990600" indent="-457200" algn="just">
              <a:lnSpc>
                <a:spcPct val="150000"/>
              </a:lnSpc>
              <a:buFont typeface="+mj-ea"/>
              <a:buAutoNum type="circleNumDbPlain"/>
            </a:pPr>
            <a:r>
              <a:rPr lang="ko-KR" altLang="en-US" sz="2400" dirty="0" smtClean="0">
                <a:latin typeface="맑은 고딕" pitchFamily="50" charset="-127"/>
                <a:ea typeface="맑은 고딕" pitchFamily="50" charset="-127"/>
              </a:rPr>
              <a:t>다른 나라의 전쟁에 대한 외부의 개입은 보통 국제전적 성격을 가진 전쟁</a:t>
            </a:r>
            <a:r>
              <a:rPr lang="en-US" altLang="ko-KR" sz="2400" dirty="0" smtClean="0">
                <a:latin typeface="맑은 고딕" pitchFamily="50" charset="-127"/>
                <a:ea typeface="맑은 고딕" pitchFamily="50" charset="-127"/>
              </a:rPr>
              <a:t>, </a:t>
            </a:r>
            <a:r>
              <a:rPr lang="ko-KR" altLang="en-US" sz="2400" dirty="0" smtClean="0">
                <a:latin typeface="맑은 고딕" pitchFamily="50" charset="-127"/>
                <a:ea typeface="맑은 고딕" pitchFamily="50" charset="-127"/>
              </a:rPr>
              <a:t>또는 학살이 발생하는 전쟁</a:t>
            </a:r>
            <a:r>
              <a:rPr lang="en-US" altLang="ko-KR" sz="2400" dirty="0" smtClean="0">
                <a:latin typeface="맑은 고딕" pitchFamily="50" charset="-127"/>
                <a:ea typeface="맑은 고딕" pitchFamily="50" charset="-127"/>
              </a:rPr>
              <a:t>.</a:t>
            </a:r>
          </a:p>
          <a:p>
            <a:pPr marL="990600" indent="-457200" algn="just">
              <a:lnSpc>
                <a:spcPct val="150000"/>
              </a:lnSpc>
              <a:buFont typeface="+mj-ea"/>
              <a:buAutoNum type="circleNumDbPlain"/>
            </a:pPr>
            <a:r>
              <a:rPr lang="ko-KR" altLang="en-US" sz="2400" dirty="0" smtClean="0">
                <a:latin typeface="맑은 고딕" pitchFamily="50" charset="-127"/>
                <a:ea typeface="맑은 고딕" pitchFamily="50" charset="-127"/>
              </a:rPr>
              <a:t>내전에 대한 국제적 개입은 명분이 있는 것인가</a:t>
            </a:r>
            <a:r>
              <a:rPr lang="en-US" altLang="ko-KR" sz="2400" dirty="0" smtClean="0">
                <a:latin typeface="맑은 고딕" pitchFamily="50" charset="-127"/>
                <a:ea typeface="맑은 고딕" pitchFamily="50" charset="-127"/>
              </a:rPr>
              <a:t>? </a:t>
            </a:r>
            <a:r>
              <a:rPr lang="ko-KR" altLang="en-US" sz="2400" dirty="0" smtClean="0">
                <a:latin typeface="맑은 고딕" pitchFamily="50" charset="-127"/>
                <a:ea typeface="맑은 고딕" pitchFamily="50" charset="-127"/>
              </a:rPr>
              <a:t>또는 승리의 가능성이 있는 것일까</a:t>
            </a:r>
            <a:r>
              <a:rPr lang="en-US" altLang="ko-KR" sz="2400" dirty="0" smtClean="0">
                <a:latin typeface="맑은 고딕" pitchFamily="50" charset="-127"/>
                <a:ea typeface="맑은 고딕" pitchFamily="50" charset="-127"/>
              </a:rPr>
              <a:t>? </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noFill/>
          <a:ln w="9525">
            <a:noFill/>
            <a:miter lim="800000"/>
            <a:headEnd/>
            <a:tailEnd/>
          </a:ln>
          <a:effectLst/>
        </p:spPr>
        <p:txBody>
          <a:bodyPr vert="horz" wrap="square" lIns="91440" tIns="45720" rIns="91440" bIns="45720" numCol="1" anchor="ctr" anchorCtr="0" compatLnSpc="1">
            <a:prstTxWarp prst="textNoShape">
              <a:avLst/>
            </a:prstTxWarp>
          </a:bodyPr>
          <a:lstStyle/>
          <a:p>
            <a:r>
              <a:rPr lang="en-US" altLang="ko-KR" sz="4000" dirty="0" smtClean="0">
                <a:latin typeface="HY헤드라인M" pitchFamily="18" charset="-127"/>
                <a:ea typeface="HY헤드라인M" pitchFamily="18" charset="-127"/>
              </a:rPr>
              <a:t>1970</a:t>
            </a:r>
            <a:r>
              <a:rPr lang="ko-KR" altLang="en-US" sz="4000" dirty="0" smtClean="0">
                <a:latin typeface="HY헤드라인M" pitchFamily="18" charset="-127"/>
                <a:ea typeface="HY헤드라인M" pitchFamily="18" charset="-127"/>
              </a:rPr>
              <a:t>년대 초 </a:t>
            </a:r>
            <a:r>
              <a:rPr lang="ko-KR" altLang="en-US" sz="4000" dirty="0" err="1" smtClean="0">
                <a:latin typeface="HY헤드라인M" pitchFamily="18" charset="-127"/>
                <a:ea typeface="HY헤드라인M" pitchFamily="18" charset="-127"/>
              </a:rPr>
              <a:t>파병국들</a:t>
            </a:r>
            <a:endParaRPr lang="ko-KR" altLang="en-US" sz="4000" dirty="0">
              <a:latin typeface="HY헤드라인M" pitchFamily="18" charset="-127"/>
              <a:ea typeface="HY헤드라인M" pitchFamily="18" charset="-127"/>
            </a:endParaRPr>
          </a:p>
        </p:txBody>
      </p:sp>
      <p:sp>
        <p:nvSpPr>
          <p:cNvPr id="3" name="내용 개체 틀 2"/>
          <p:cNvSpPr>
            <a:spLocks noGrp="1"/>
          </p:cNvSpPr>
          <p:nvPr>
            <p:ph idx="1"/>
          </p:nvPr>
        </p:nvSpPr>
        <p:spPr>
          <a:noFill/>
          <a:ln w="9525">
            <a:noFill/>
            <a:miter lim="800000"/>
            <a:headEnd/>
            <a:tailEnd/>
          </a:ln>
          <a:effectLst/>
        </p:spPr>
        <p:txBody>
          <a:bodyPr vert="horz" wrap="square" lIns="91440" tIns="45720" rIns="91440" bIns="45720" numCol="1" anchor="t" anchorCtr="0" compatLnSpc="1">
            <a:prstTxWarp prst="textNoShape">
              <a:avLst/>
            </a:prstTxWarp>
          </a:bodyPr>
          <a:lstStyle/>
          <a:p>
            <a:pPr marL="533400" indent="-533400" algn="just">
              <a:lnSpc>
                <a:spcPct val="130000"/>
              </a:lnSpc>
              <a:buFont typeface="Wingdings" pitchFamily="2" charset="2"/>
              <a:buChar char="ü"/>
            </a:pPr>
            <a:r>
              <a:rPr lang="en-US" altLang="ko-KR" sz="2800" dirty="0" smtClean="0">
                <a:latin typeface="맑은 고딕" pitchFamily="50" charset="-127"/>
                <a:ea typeface="맑은 고딕" pitchFamily="50" charset="-127"/>
              </a:rPr>
              <a:t>1971</a:t>
            </a:r>
            <a:r>
              <a:rPr lang="ko-KR" altLang="en-US" sz="2800" dirty="0" smtClean="0">
                <a:latin typeface="맑은 고딕" pitchFamily="50" charset="-127"/>
                <a:ea typeface="맑은 고딕" pitchFamily="50" charset="-127"/>
              </a:rPr>
              <a:t>년 태국의 쿠데타</a:t>
            </a:r>
            <a:endParaRPr lang="en-US" altLang="ko-KR" sz="2800" dirty="0" smtClean="0">
              <a:latin typeface="맑은 고딕" pitchFamily="50" charset="-127"/>
              <a:ea typeface="맑은 고딕" pitchFamily="50" charset="-127"/>
            </a:endParaRPr>
          </a:p>
          <a:p>
            <a:pPr marL="533400" indent="-533400" algn="just">
              <a:lnSpc>
                <a:spcPct val="130000"/>
              </a:lnSpc>
              <a:buFont typeface="Wingdings" pitchFamily="2" charset="2"/>
              <a:buChar char="ü"/>
            </a:pPr>
            <a:r>
              <a:rPr lang="en-US" altLang="ko-KR" sz="2800" dirty="0" smtClean="0">
                <a:latin typeface="맑은 고딕" pitchFamily="50" charset="-127"/>
                <a:ea typeface="맑은 고딕" pitchFamily="50" charset="-127"/>
              </a:rPr>
              <a:t>1972</a:t>
            </a:r>
            <a:r>
              <a:rPr lang="ko-KR" altLang="en-US" sz="2800" dirty="0" smtClean="0">
                <a:latin typeface="맑은 고딕" pitchFamily="50" charset="-127"/>
                <a:ea typeface="맑은 고딕" pitchFamily="50" charset="-127"/>
              </a:rPr>
              <a:t>년 </a:t>
            </a:r>
            <a:r>
              <a:rPr lang="ko-KR" altLang="en-US" sz="2800" dirty="0" err="1" smtClean="0">
                <a:latin typeface="맑은 고딕" pitchFamily="50" charset="-127"/>
                <a:ea typeface="맑은 고딕" pitchFamily="50" charset="-127"/>
              </a:rPr>
              <a:t>마르코스의</a:t>
            </a:r>
            <a:r>
              <a:rPr lang="ko-KR" altLang="en-US" sz="2800" dirty="0" smtClean="0">
                <a:latin typeface="맑은 고딕" pitchFamily="50" charset="-127"/>
                <a:ea typeface="맑은 고딕" pitchFamily="50" charset="-127"/>
              </a:rPr>
              <a:t> 계엄령</a:t>
            </a:r>
            <a:endParaRPr lang="en-US" altLang="ko-KR" sz="2800" dirty="0" smtClean="0">
              <a:latin typeface="맑은 고딕" pitchFamily="50" charset="-127"/>
              <a:ea typeface="맑은 고딕" pitchFamily="50" charset="-127"/>
            </a:endParaRPr>
          </a:p>
          <a:p>
            <a:pPr marL="533400" indent="-533400" algn="just">
              <a:lnSpc>
                <a:spcPct val="130000"/>
              </a:lnSpc>
              <a:buFont typeface="Wingdings" pitchFamily="2" charset="2"/>
              <a:buChar char="ü"/>
            </a:pPr>
            <a:r>
              <a:rPr lang="en-US" altLang="ko-KR" sz="2800" dirty="0" smtClean="0">
                <a:latin typeface="맑은 고딕" pitchFamily="50" charset="-127"/>
                <a:ea typeface="맑은 고딕" pitchFamily="50" charset="-127"/>
              </a:rPr>
              <a:t>1972</a:t>
            </a:r>
            <a:r>
              <a:rPr lang="ko-KR" altLang="en-US" sz="2800" dirty="0" smtClean="0">
                <a:latin typeface="맑은 고딕" pitchFamily="50" charset="-127"/>
                <a:ea typeface="맑은 고딕" pitchFamily="50" charset="-127"/>
              </a:rPr>
              <a:t>년 유신체제</a:t>
            </a:r>
            <a:endParaRPr lang="en-US" altLang="ko-KR" sz="2800" dirty="0" smtClean="0">
              <a:latin typeface="맑은 고딕" pitchFamily="50" charset="-127"/>
              <a:ea typeface="맑은 고딕" pitchFamily="50" charset="-127"/>
            </a:endParaRPr>
          </a:p>
          <a:p>
            <a:pPr marL="1077913" indent="-533400" algn="just">
              <a:lnSpc>
                <a:spcPct val="130000"/>
              </a:lnSpc>
              <a:buFont typeface="Wingdings" pitchFamily="2" charset="2"/>
              <a:buChar char="Ø"/>
            </a:pPr>
            <a:r>
              <a:rPr lang="ko-KR" altLang="en-US" sz="2400" dirty="0" smtClean="0">
                <a:latin typeface="맑은 고딕" pitchFamily="50" charset="-127"/>
                <a:ea typeface="맑은 고딕" pitchFamily="50" charset="-127"/>
              </a:rPr>
              <a:t>베트남 전쟁으로 인한 경제성장</a:t>
            </a:r>
            <a:r>
              <a:rPr lang="en-US" altLang="ko-KR" sz="2400" dirty="0" smtClean="0">
                <a:latin typeface="맑은 고딕" pitchFamily="50" charset="-127"/>
                <a:ea typeface="맑은 고딕" pitchFamily="50" charset="-127"/>
              </a:rPr>
              <a:t>. </a:t>
            </a:r>
            <a:r>
              <a:rPr lang="ko-KR" altLang="en-US" sz="2400" dirty="0" smtClean="0">
                <a:latin typeface="맑은 고딕" pitchFamily="50" charset="-127"/>
                <a:ea typeface="맑은 고딕" pitchFamily="50" charset="-127"/>
              </a:rPr>
              <a:t>정권의 토대 마련</a:t>
            </a:r>
            <a:endParaRPr lang="en-US" altLang="ko-KR" sz="2400" dirty="0" smtClean="0">
              <a:latin typeface="맑은 고딕" pitchFamily="50" charset="-127"/>
              <a:ea typeface="맑은 고딕" pitchFamily="50" charset="-127"/>
            </a:endParaRPr>
          </a:p>
          <a:p>
            <a:pPr marL="1077913" indent="-533400" algn="just">
              <a:lnSpc>
                <a:spcPct val="130000"/>
              </a:lnSpc>
              <a:buFont typeface="Wingdings" pitchFamily="2" charset="2"/>
              <a:buChar char="Ø"/>
            </a:pPr>
            <a:r>
              <a:rPr lang="ko-KR" altLang="en-US" sz="2400" dirty="0" smtClean="0">
                <a:latin typeface="맑은 고딕" pitchFamily="50" charset="-127"/>
                <a:ea typeface="맑은 고딕" pitchFamily="50" charset="-127"/>
              </a:rPr>
              <a:t>미국의 개입약화</a:t>
            </a:r>
            <a:r>
              <a:rPr lang="en-US" altLang="ko-KR" sz="2400" dirty="0" smtClean="0">
                <a:latin typeface="맑은 고딕" pitchFamily="50" charset="-127"/>
                <a:ea typeface="맑은 고딕" pitchFamily="50" charset="-127"/>
              </a:rPr>
              <a:t>(</a:t>
            </a:r>
            <a:r>
              <a:rPr lang="ko-KR" altLang="en-US" sz="2400" dirty="0" smtClean="0">
                <a:latin typeface="맑은 고딕" pitchFamily="50" charset="-127"/>
                <a:ea typeface="맑은 고딕" pitchFamily="50" charset="-127"/>
              </a:rPr>
              <a:t>닉슨 독트린</a:t>
            </a:r>
            <a:r>
              <a:rPr lang="en-US" altLang="ko-KR" sz="2400" dirty="0" smtClean="0">
                <a:latin typeface="맑은 고딕" pitchFamily="50" charset="-127"/>
                <a:ea typeface="맑은 고딕" pitchFamily="50" charset="-127"/>
              </a:rPr>
              <a:t>, </a:t>
            </a:r>
            <a:r>
              <a:rPr lang="ko-KR" altLang="en-US" sz="2400" dirty="0" smtClean="0">
                <a:latin typeface="맑은 고딕" pitchFamily="50" charset="-127"/>
                <a:ea typeface="맑은 고딕" pitchFamily="50" charset="-127"/>
              </a:rPr>
              <a:t>달러의 금태환 정지</a:t>
            </a:r>
            <a:r>
              <a:rPr lang="en-US" altLang="ko-KR" sz="2400" dirty="0" smtClean="0">
                <a:latin typeface="맑은 고딕" pitchFamily="50" charset="-127"/>
                <a:ea typeface="맑은 고딕" pitchFamily="50" charset="-127"/>
              </a:rPr>
              <a:t>. </a:t>
            </a:r>
            <a:r>
              <a:rPr lang="ko-KR" altLang="en-US" sz="2400" dirty="0" err="1" smtClean="0">
                <a:latin typeface="맑은 고딕" pitchFamily="50" charset="-127"/>
                <a:ea typeface="맑은 고딕" pitchFamily="50" charset="-127"/>
              </a:rPr>
              <a:t>브레튼우즈</a:t>
            </a:r>
            <a:r>
              <a:rPr lang="ko-KR" altLang="en-US" sz="2400" dirty="0" smtClean="0">
                <a:latin typeface="맑은 고딕" pitchFamily="50" charset="-127"/>
                <a:ea typeface="맑은 고딕" pitchFamily="50" charset="-127"/>
              </a:rPr>
              <a:t> 체제가 막을 내림</a:t>
            </a:r>
            <a:r>
              <a:rPr lang="en-US" altLang="ko-KR" sz="2400" dirty="0" smtClean="0">
                <a:latin typeface="맑은 고딕" pitchFamily="50" charset="-127"/>
                <a:ea typeface="맑은 고딕" pitchFamily="50" charset="-127"/>
              </a:rPr>
              <a:t>.)</a:t>
            </a:r>
          </a:p>
          <a:p>
            <a:pPr marL="1077913" indent="-533400" algn="just">
              <a:lnSpc>
                <a:spcPct val="130000"/>
              </a:lnSpc>
              <a:buFont typeface="Wingdings" pitchFamily="2" charset="2"/>
              <a:buChar char="Ø"/>
            </a:pPr>
            <a:r>
              <a:rPr lang="ko-KR" altLang="en-US" sz="2400" dirty="0" smtClean="0">
                <a:latin typeface="맑은 고딕" pitchFamily="50" charset="-127"/>
                <a:ea typeface="맑은 고딕" pitchFamily="50" charset="-127"/>
              </a:rPr>
              <a:t>자율성이 마련됨</a:t>
            </a:r>
            <a:r>
              <a:rPr lang="en-US" altLang="ko-KR" sz="2400" dirty="0" smtClean="0">
                <a:latin typeface="맑은 고딕" pitchFamily="50" charset="-127"/>
                <a:ea typeface="맑은 고딕" pitchFamily="50" charset="-127"/>
              </a:rPr>
              <a:t>. (</a:t>
            </a:r>
            <a:r>
              <a:rPr lang="ko-KR" altLang="en-US" sz="2400" dirty="0" smtClean="0">
                <a:latin typeface="맑은 고딕" pitchFamily="50" charset="-127"/>
                <a:ea typeface="맑은 고딕" pitchFamily="50" charset="-127"/>
              </a:rPr>
              <a:t>역설적으로 민주화에도 개입할 수 없는</a:t>
            </a:r>
            <a:r>
              <a:rPr lang="en-US" altLang="ko-KR" sz="2400" dirty="0" smtClean="0">
                <a:latin typeface="맑은 고딕" pitchFamily="50" charset="-127"/>
                <a:ea typeface="맑은 고딕" pitchFamily="50" charset="-127"/>
              </a:rPr>
              <a:t>…)</a:t>
            </a:r>
            <a:endParaRPr lang="ko-KR" altLang="en-US" sz="2400" dirty="0" smtClean="0">
              <a:latin typeface="맑은 고딕" pitchFamily="50" charset="-127"/>
              <a:ea typeface="맑은 고딕" pitchFamily="50" charset="-127"/>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noFill/>
          <a:ln w="9525">
            <a:noFill/>
            <a:miter lim="800000"/>
            <a:headEnd/>
            <a:tailEnd/>
          </a:ln>
          <a:effectLst/>
        </p:spPr>
        <p:txBody>
          <a:bodyPr vert="horz" wrap="square" lIns="91440" tIns="45720" rIns="91440" bIns="45720" numCol="1" anchor="ctr" anchorCtr="0" compatLnSpc="1">
            <a:prstTxWarp prst="textNoShape">
              <a:avLst/>
            </a:prstTxWarp>
          </a:bodyPr>
          <a:lstStyle/>
          <a:p>
            <a:r>
              <a:rPr lang="ko-KR" altLang="en-US" sz="3000" dirty="0" smtClean="0">
                <a:latin typeface="HY헤드라인M" pitchFamily="18" charset="-127"/>
                <a:ea typeface="HY헤드라인M" pitchFamily="18" charset="-127"/>
              </a:rPr>
              <a:t>미국은 철수를 결정했는데 </a:t>
            </a:r>
            <a:r>
              <a:rPr lang="ko-KR" altLang="en-US" sz="4000" dirty="0" smtClean="0">
                <a:latin typeface="HY헤드라인M" pitchFamily="18" charset="-127"/>
                <a:ea typeface="HY헤드라인M" pitchFamily="18" charset="-127"/>
              </a:rPr>
              <a:t>한국은</a:t>
            </a:r>
            <a:r>
              <a:rPr lang="en-US" altLang="ko-KR" sz="4000" dirty="0" smtClean="0">
                <a:latin typeface="HY헤드라인M" pitchFamily="18" charset="-127"/>
                <a:ea typeface="HY헤드라인M" pitchFamily="18" charset="-127"/>
              </a:rPr>
              <a:t>?</a:t>
            </a:r>
            <a:endParaRPr lang="ko-KR" altLang="en-US" sz="4000" dirty="0">
              <a:latin typeface="HY헤드라인M" pitchFamily="18" charset="-127"/>
              <a:ea typeface="HY헤드라인M" pitchFamily="18" charset="-127"/>
            </a:endParaRPr>
          </a:p>
        </p:txBody>
      </p:sp>
      <p:sp>
        <p:nvSpPr>
          <p:cNvPr id="3" name="내용 개체 틀 2"/>
          <p:cNvSpPr>
            <a:spLocks noGrp="1"/>
          </p:cNvSpPr>
          <p:nvPr>
            <p:ph idx="1"/>
          </p:nvPr>
        </p:nvSpPr>
        <p:spPr>
          <a:noFill/>
          <a:ln w="9525">
            <a:noFill/>
            <a:miter lim="800000"/>
            <a:headEnd/>
            <a:tailEnd/>
          </a:ln>
          <a:effectLst/>
        </p:spPr>
        <p:txBody>
          <a:bodyPr vert="horz" wrap="square" lIns="91440" tIns="45720" rIns="91440" bIns="45720" numCol="1" anchor="t" anchorCtr="0" compatLnSpc="1">
            <a:prstTxWarp prst="textNoShape">
              <a:avLst/>
            </a:prstTxWarp>
          </a:bodyPr>
          <a:lstStyle/>
          <a:p>
            <a:pPr marL="533400" indent="-533400">
              <a:lnSpc>
                <a:spcPct val="125000"/>
              </a:lnSpc>
              <a:buFont typeface="Wingdings" pitchFamily="2" charset="2"/>
              <a:buChar char="ü"/>
            </a:pPr>
            <a:r>
              <a:rPr lang="en-US" altLang="ko-KR" sz="2800" dirty="0">
                <a:latin typeface="맑은 고딕" pitchFamily="50" charset="-127"/>
                <a:ea typeface="맑은 고딕" pitchFamily="50" charset="-127"/>
              </a:rPr>
              <a:t>1972</a:t>
            </a:r>
            <a:r>
              <a:rPr lang="ko-KR" altLang="en-US" sz="2800" dirty="0">
                <a:latin typeface="맑은 고딕" pitchFamily="50" charset="-127"/>
                <a:ea typeface="맑은 고딕" pitchFamily="50" charset="-127"/>
              </a:rPr>
              <a:t>년 </a:t>
            </a:r>
            <a:r>
              <a:rPr lang="ko-KR" altLang="en-US" sz="2800" dirty="0" err="1" smtClean="0">
                <a:latin typeface="맑은 고딕" pitchFamily="50" charset="-127"/>
                <a:ea typeface="맑은 고딕" pitchFamily="50" charset="-127"/>
              </a:rPr>
              <a:t>안케</a:t>
            </a:r>
            <a:r>
              <a:rPr lang="ko-KR" altLang="en-US" sz="2800" dirty="0" smtClean="0">
                <a:latin typeface="맑은 고딕" pitchFamily="50" charset="-127"/>
                <a:ea typeface="맑은 고딕" pitchFamily="50" charset="-127"/>
              </a:rPr>
              <a:t> 전투의 </a:t>
            </a:r>
            <a:r>
              <a:rPr lang="ko-KR" altLang="en-US" sz="2800" dirty="0">
                <a:latin typeface="맑은 고딕" pitchFamily="50" charset="-127"/>
                <a:ea typeface="맑은 고딕" pitchFamily="50" charset="-127"/>
              </a:rPr>
              <a:t>문제</a:t>
            </a:r>
            <a:endParaRPr lang="en-US" altLang="ko-KR" sz="2800" dirty="0" smtClean="0">
              <a:latin typeface="맑은 고딕" pitchFamily="50" charset="-127"/>
              <a:ea typeface="맑은 고딕" pitchFamily="50" charset="-127"/>
            </a:endParaRPr>
          </a:p>
          <a:p>
            <a:pPr marL="533400" indent="-533400">
              <a:lnSpc>
                <a:spcPct val="125000"/>
              </a:lnSpc>
              <a:buFont typeface="Wingdings" pitchFamily="2" charset="2"/>
              <a:buChar char="ü"/>
            </a:pPr>
            <a:r>
              <a:rPr lang="ko-KR" altLang="en-US" sz="2800" dirty="0" smtClean="0">
                <a:latin typeface="맑은 고딕" pitchFamily="50" charset="-127"/>
                <a:ea typeface="맑은 고딕" pitchFamily="50" charset="-127"/>
              </a:rPr>
              <a:t>한국군 철수에 대한 미국과 한국 정부의 애매한 입장</a:t>
            </a:r>
            <a:r>
              <a:rPr lang="en-US" altLang="ko-KR" sz="2800" dirty="0" smtClean="0">
                <a:latin typeface="맑은 고딕" pitchFamily="50" charset="-127"/>
                <a:ea typeface="맑은 고딕" pitchFamily="50" charset="-127"/>
              </a:rPr>
              <a:t>.</a:t>
            </a:r>
          </a:p>
          <a:p>
            <a:pPr marL="533400" indent="-533400">
              <a:lnSpc>
                <a:spcPct val="125000"/>
              </a:lnSpc>
              <a:buFont typeface="Wingdings" pitchFamily="2" charset="2"/>
              <a:buChar char="ü"/>
            </a:pPr>
            <a:r>
              <a:rPr lang="ko-KR" altLang="en-US" sz="2800" dirty="0" err="1" smtClean="0">
                <a:latin typeface="맑은 고딕" pitchFamily="50" charset="-127"/>
                <a:ea typeface="맑은 고딕" pitchFamily="50" charset="-127"/>
              </a:rPr>
              <a:t>안케</a:t>
            </a:r>
            <a:r>
              <a:rPr lang="ko-KR" altLang="en-US" sz="2800" dirty="0" smtClean="0">
                <a:latin typeface="맑은 고딕" pitchFamily="50" charset="-127"/>
                <a:ea typeface="맑은 고딕" pitchFamily="50" charset="-127"/>
              </a:rPr>
              <a:t> 전투에서의 전무후무한 패배</a:t>
            </a:r>
            <a:r>
              <a:rPr lang="en-US" altLang="ko-KR" sz="2800" dirty="0" smtClean="0">
                <a:latin typeface="맑은 고딕" pitchFamily="50" charset="-127"/>
                <a:ea typeface="맑은 고딕" pitchFamily="50" charset="-127"/>
              </a:rPr>
              <a:t>, </a:t>
            </a:r>
            <a:r>
              <a:rPr lang="ko-KR" altLang="en-US" sz="2800" dirty="0" smtClean="0">
                <a:latin typeface="맑은 고딕" pitchFamily="50" charset="-127"/>
                <a:ea typeface="맑은 고딕" pitchFamily="50" charset="-127"/>
              </a:rPr>
              <a:t>원인은</a:t>
            </a:r>
            <a:r>
              <a:rPr lang="en-US" altLang="ko-KR" sz="2800" dirty="0" smtClean="0">
                <a:latin typeface="맑은 고딕" pitchFamily="50" charset="-127"/>
                <a:ea typeface="맑은 고딕" pitchFamily="50" charset="-127"/>
              </a:rPr>
              <a:t>? </a:t>
            </a:r>
          </a:p>
          <a:p>
            <a:pPr marL="533400" indent="0">
              <a:lnSpc>
                <a:spcPct val="125000"/>
              </a:lnSpc>
              <a:buNone/>
            </a:pPr>
            <a:r>
              <a:rPr lang="ko-KR" altLang="en-US" sz="2400" dirty="0" smtClean="0">
                <a:latin typeface="맑은 고딕" pitchFamily="50" charset="-127"/>
                <a:ea typeface="맑은 고딕" pitchFamily="50" charset="-127"/>
              </a:rPr>
              <a:t>미군∙</a:t>
            </a:r>
            <a:r>
              <a:rPr lang="ko-KR" altLang="en-US" sz="2400" dirty="0" err="1" smtClean="0">
                <a:latin typeface="맑은 고딕" pitchFamily="50" charset="-127"/>
                <a:ea typeface="맑은 고딕" pitchFamily="50" charset="-127"/>
              </a:rPr>
              <a:t>필리핀군</a:t>
            </a:r>
            <a:r>
              <a:rPr lang="ko-KR" altLang="en-US" sz="2400" dirty="0" smtClean="0">
                <a:latin typeface="맑은 고딕" pitchFamily="50" charset="-127"/>
                <a:ea typeface="맑은 고딕" pitchFamily="50" charset="-127"/>
              </a:rPr>
              <a:t>∙태국군의 철수</a:t>
            </a:r>
            <a:r>
              <a:rPr lang="en-US" altLang="ko-KR" sz="2400" dirty="0" smtClean="0">
                <a:latin typeface="맑은 고딕" pitchFamily="50" charset="-127"/>
                <a:ea typeface="맑은 고딕" pitchFamily="50" charset="-127"/>
              </a:rPr>
              <a:t>, </a:t>
            </a:r>
            <a:r>
              <a:rPr lang="ko-KR" altLang="en-US" sz="2400" dirty="0" smtClean="0">
                <a:latin typeface="맑은 고딕" pitchFamily="50" charset="-127"/>
                <a:ea typeface="맑은 고딕" pitchFamily="50" charset="-127"/>
              </a:rPr>
              <a:t>병사들의 사기</a:t>
            </a:r>
            <a:r>
              <a:rPr lang="en-US" altLang="ko-KR" sz="2400" dirty="0" smtClean="0">
                <a:latin typeface="맑은 고딕" pitchFamily="50" charset="-127"/>
                <a:ea typeface="맑은 고딕" pitchFamily="50" charset="-127"/>
              </a:rPr>
              <a:t>, </a:t>
            </a:r>
            <a:r>
              <a:rPr lang="ko-KR" altLang="en-US" sz="2400" dirty="0" err="1" smtClean="0">
                <a:latin typeface="맑은 고딕" pitchFamily="50" charset="-127"/>
                <a:ea typeface="맑은 고딕" pitchFamily="50" charset="-127"/>
              </a:rPr>
              <a:t>북베트남군의</a:t>
            </a:r>
            <a:r>
              <a:rPr lang="ko-KR" altLang="en-US" sz="2400" dirty="0" smtClean="0">
                <a:latin typeface="맑은 고딕" pitchFamily="50" charset="-127"/>
                <a:ea typeface="맑은 고딕" pitchFamily="50" charset="-127"/>
              </a:rPr>
              <a:t> 심리전략</a:t>
            </a:r>
            <a:r>
              <a:rPr lang="en-US" altLang="ko-KR" sz="2400" dirty="0" smtClean="0">
                <a:latin typeface="맑은 고딕" pitchFamily="50" charset="-127"/>
                <a:ea typeface="맑은 고딕" pitchFamily="50" charset="-127"/>
              </a:rPr>
              <a:t>, </a:t>
            </a:r>
            <a:r>
              <a:rPr lang="ko-KR" altLang="en-US" sz="2400" dirty="0" smtClean="0">
                <a:latin typeface="맑은 고딕" pitchFamily="50" charset="-127"/>
                <a:ea typeface="맑은 고딕" pitchFamily="50" charset="-127"/>
              </a:rPr>
              <a:t>베트남화 전략의 실패</a:t>
            </a:r>
            <a:r>
              <a:rPr lang="en-US" altLang="ko-KR" sz="2400" dirty="0" smtClean="0">
                <a:latin typeface="맑은 고딕" pitchFamily="50" charset="-127"/>
                <a:ea typeface="맑은 고딕" pitchFamily="50" charset="-127"/>
              </a:rPr>
              <a:t>.</a:t>
            </a:r>
          </a:p>
          <a:p>
            <a:pPr marL="533400" indent="-533400">
              <a:lnSpc>
                <a:spcPct val="125000"/>
              </a:lnSpc>
              <a:buFont typeface="Wingdings" pitchFamily="2" charset="2"/>
              <a:buChar char="ü"/>
            </a:pPr>
            <a:r>
              <a:rPr lang="ko-KR" altLang="en-US" sz="2800" dirty="0" smtClean="0">
                <a:latin typeface="맑은 고딕" pitchFamily="50" charset="-127"/>
                <a:ea typeface="맑은 고딕" pitchFamily="50" charset="-127"/>
              </a:rPr>
              <a:t>한국 정부는 무엇을 바라고 있었는가</a:t>
            </a:r>
            <a:r>
              <a:rPr lang="en-US" altLang="ko-KR" sz="2800" dirty="0" smtClean="0">
                <a:latin typeface="맑은 고딕" pitchFamily="50" charset="-127"/>
                <a:ea typeface="맑은 고딕" pitchFamily="50" charset="-127"/>
              </a:rPr>
              <a:t>? </a:t>
            </a:r>
          </a:p>
          <a:p>
            <a:pPr marL="533400" indent="-533400">
              <a:lnSpc>
                <a:spcPct val="125000"/>
              </a:lnSpc>
              <a:buFont typeface="Wingdings" pitchFamily="2" charset="2"/>
              <a:buChar char="ü"/>
            </a:pPr>
            <a:r>
              <a:rPr lang="ko-KR" altLang="en-US" sz="2800" dirty="0" smtClean="0">
                <a:latin typeface="맑은 고딕" pitchFamily="50" charset="-127"/>
                <a:ea typeface="맑은 고딕" pitchFamily="50" charset="-127"/>
              </a:rPr>
              <a:t>새 사령관의 문제</a:t>
            </a:r>
            <a:r>
              <a:rPr lang="en-US" altLang="ko-KR" sz="2800" dirty="0" smtClean="0">
                <a:latin typeface="맑은 고딕" pitchFamily="50" charset="-127"/>
                <a:ea typeface="맑은 고딕" pitchFamily="50" charset="-127"/>
              </a:rPr>
              <a:t>: </a:t>
            </a:r>
            <a:r>
              <a:rPr lang="ko-KR" altLang="en-US" sz="2400" dirty="0" err="1" smtClean="0">
                <a:latin typeface="맑은 고딕" pitchFamily="50" charset="-127"/>
                <a:ea typeface="맑은 고딕" pitchFamily="50" charset="-127"/>
              </a:rPr>
              <a:t>채명신에서</a:t>
            </a:r>
            <a:r>
              <a:rPr lang="ko-KR" altLang="en-US" sz="2400" dirty="0" smtClean="0">
                <a:latin typeface="맑은 고딕" pitchFamily="50" charset="-127"/>
                <a:ea typeface="맑은 고딕" pitchFamily="50" charset="-127"/>
              </a:rPr>
              <a:t> 이세호 사령관으로</a:t>
            </a:r>
            <a:r>
              <a:rPr lang="en-US" altLang="ko-KR" sz="2400" dirty="0" smtClean="0">
                <a:latin typeface="맑은 고딕" pitchFamily="50" charset="-127"/>
                <a:ea typeface="맑은 고딕" pitchFamily="50" charset="-127"/>
              </a:rPr>
              <a:t>. </a:t>
            </a:r>
            <a:endParaRPr lang="ko-KR" altLang="en-US" sz="2400" dirty="0">
              <a:latin typeface="맑은 고딕" pitchFamily="50" charset="-127"/>
              <a:ea typeface="맑은 고딕" pitchFamily="50" charset="-127"/>
            </a:endParaRPr>
          </a:p>
        </p:txBody>
      </p:sp>
    </p:spTree>
    <p:extLst>
      <p:ext uri="{BB962C8B-B14F-4D97-AF65-F5344CB8AC3E}">
        <p14:creationId xmlns:p14="http://schemas.microsoft.com/office/powerpoint/2010/main" val="24888713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noFill/>
          <a:ln w="9525">
            <a:noFill/>
            <a:miter lim="800000"/>
            <a:headEnd/>
            <a:tailEnd/>
          </a:ln>
          <a:effectLst/>
        </p:spPr>
        <p:txBody>
          <a:bodyPr vert="horz" wrap="square" lIns="91440" tIns="45720" rIns="91440" bIns="45720" numCol="1" anchor="ctr" anchorCtr="0" compatLnSpc="1">
            <a:prstTxWarp prst="textNoShape">
              <a:avLst/>
            </a:prstTxWarp>
          </a:bodyPr>
          <a:lstStyle/>
          <a:p>
            <a:r>
              <a:rPr lang="ko-KR" altLang="en-US" sz="4000" dirty="0" err="1" smtClean="0">
                <a:latin typeface="HY헤드라인M" pitchFamily="18" charset="-127"/>
                <a:ea typeface="HY헤드라인M" pitchFamily="18" charset="-127"/>
              </a:rPr>
              <a:t>케난의</a:t>
            </a:r>
            <a:r>
              <a:rPr lang="ko-KR" altLang="en-US" sz="4000" dirty="0" smtClean="0">
                <a:latin typeface="HY헤드라인M" pitchFamily="18" charset="-127"/>
                <a:ea typeface="HY헤드라인M" pitchFamily="18" charset="-127"/>
              </a:rPr>
              <a:t> 평가</a:t>
            </a:r>
            <a:endParaRPr lang="ko-KR" altLang="en-US" sz="4000" dirty="0">
              <a:latin typeface="HY헤드라인M" pitchFamily="18" charset="-127"/>
              <a:ea typeface="HY헤드라인M" pitchFamily="18" charset="-127"/>
            </a:endParaRPr>
          </a:p>
        </p:txBody>
      </p:sp>
      <p:sp>
        <p:nvSpPr>
          <p:cNvPr id="3" name="내용 개체 틀 2"/>
          <p:cNvSpPr>
            <a:spLocks noGrp="1"/>
          </p:cNvSpPr>
          <p:nvPr>
            <p:ph idx="1"/>
          </p:nvPr>
        </p:nvSpPr>
        <p:spPr>
          <a:noFill/>
          <a:ln w="9525">
            <a:noFill/>
            <a:miter lim="800000"/>
            <a:headEnd/>
            <a:tailEnd/>
          </a:ln>
          <a:effectLst/>
        </p:spPr>
        <p:txBody>
          <a:bodyPr vert="horz" wrap="square" lIns="91440" tIns="45720" rIns="91440" bIns="45720" numCol="1" anchor="t" anchorCtr="0" compatLnSpc="1">
            <a:prstTxWarp prst="textNoShape">
              <a:avLst/>
            </a:prstTxWarp>
          </a:bodyPr>
          <a:lstStyle/>
          <a:p>
            <a:pPr marL="533400" indent="-533400">
              <a:lnSpc>
                <a:spcPct val="180000"/>
              </a:lnSpc>
              <a:buFont typeface="Wingdings" pitchFamily="2" charset="2"/>
              <a:buChar char="ü"/>
            </a:pPr>
            <a:r>
              <a:rPr lang="ko-KR" altLang="en-US" sz="2800" dirty="0" smtClean="0">
                <a:latin typeface="맑은 고딕" pitchFamily="50" charset="-127"/>
                <a:ea typeface="맑은 고딕" pitchFamily="50" charset="-127"/>
              </a:rPr>
              <a:t>너무 많은 피를 흘렸다</a:t>
            </a:r>
            <a:r>
              <a:rPr lang="en-US" altLang="ko-KR" sz="2800" dirty="0" smtClean="0">
                <a:latin typeface="맑은 고딕" pitchFamily="50" charset="-127"/>
                <a:ea typeface="맑은 고딕" pitchFamily="50" charset="-127"/>
              </a:rPr>
              <a:t>. </a:t>
            </a:r>
            <a:r>
              <a:rPr lang="ko-KR" altLang="en-US" sz="2800" dirty="0" smtClean="0">
                <a:latin typeface="맑은 고딕" pitchFamily="50" charset="-127"/>
                <a:ea typeface="맑은 고딕" pitchFamily="50" charset="-127"/>
              </a:rPr>
              <a:t>너무 많은 돈을 썼다</a:t>
            </a:r>
            <a:r>
              <a:rPr lang="en-US" altLang="ko-KR" sz="2800" dirty="0" smtClean="0">
                <a:latin typeface="맑은 고딕" pitchFamily="50" charset="-127"/>
                <a:ea typeface="맑은 고딕" pitchFamily="50" charset="-127"/>
              </a:rPr>
              <a:t>. </a:t>
            </a:r>
            <a:r>
              <a:rPr lang="ko-KR" altLang="en-US" sz="2800" dirty="0" smtClean="0">
                <a:latin typeface="맑은 고딕" pitchFamily="50" charset="-127"/>
                <a:ea typeface="맑은 고딕" pitchFamily="50" charset="-127"/>
              </a:rPr>
              <a:t>그렇게 쓰지 않았어도 되었는데</a:t>
            </a:r>
            <a:r>
              <a:rPr lang="en-US" altLang="ko-KR" sz="2800" dirty="0" smtClean="0">
                <a:latin typeface="맑은 고딕" pitchFamily="50" charset="-127"/>
                <a:ea typeface="맑은 고딕" pitchFamily="50" charset="-127"/>
              </a:rPr>
              <a:t>… </a:t>
            </a:r>
            <a:r>
              <a:rPr lang="ko-KR" altLang="en-US" sz="2800" dirty="0" smtClean="0">
                <a:latin typeface="맑은 고딕" pitchFamily="50" charset="-127"/>
                <a:ea typeface="맑은 고딕" pitchFamily="50" charset="-127"/>
              </a:rPr>
              <a:t>결국 냉전에서 승리했을 때 미국은 정점에 있지 못했다</a:t>
            </a:r>
            <a:r>
              <a:rPr lang="en-US" altLang="ko-KR" sz="2800" dirty="0" smtClean="0">
                <a:latin typeface="맑은 고딕" pitchFamily="50" charset="-127"/>
                <a:ea typeface="맑은 고딕" pitchFamily="50" charset="-127"/>
              </a:rPr>
              <a:t>. </a:t>
            </a:r>
          </a:p>
          <a:p>
            <a:pPr marL="533400" indent="-533400">
              <a:lnSpc>
                <a:spcPct val="180000"/>
              </a:lnSpc>
              <a:buFont typeface="Wingdings" pitchFamily="2" charset="2"/>
              <a:buChar char="ü"/>
            </a:pPr>
            <a:r>
              <a:rPr lang="ko-KR" altLang="en-US" sz="2750" dirty="0" err="1" smtClean="0">
                <a:latin typeface="맑은 고딕" pitchFamily="50" charset="-127"/>
                <a:ea typeface="맑은 고딕" pitchFamily="50" charset="-127"/>
              </a:rPr>
              <a:t>신자유주의</a:t>
            </a:r>
            <a:r>
              <a:rPr lang="ko-KR" altLang="en-US" sz="2750" dirty="0" smtClean="0">
                <a:latin typeface="맑은 고딕" pitchFamily="50" charset="-127"/>
                <a:ea typeface="맑은 고딕" pitchFamily="50" charset="-127"/>
              </a:rPr>
              <a:t> 확산은 미국이 자신감이 없음을 보여주는 것</a:t>
            </a:r>
            <a:r>
              <a:rPr lang="en-US" altLang="ko-KR" sz="2750" dirty="0" smtClean="0">
                <a:latin typeface="맑은 고딕" pitchFamily="50" charset="-127"/>
                <a:ea typeface="맑은 고딕" pitchFamily="50" charset="-127"/>
              </a:rPr>
              <a:t>. </a:t>
            </a:r>
            <a:r>
              <a:rPr lang="ko-KR" altLang="en-US" sz="2750" dirty="0" smtClean="0">
                <a:latin typeface="맑은 고딕" pitchFamily="50" charset="-127"/>
                <a:ea typeface="맑은 고딕" pitchFamily="50" charset="-127"/>
              </a:rPr>
              <a:t>더 이상 개발도상국을 봐주지 않겠다</a:t>
            </a:r>
            <a:r>
              <a:rPr lang="en-US" altLang="ko-KR" sz="2750" dirty="0" smtClean="0">
                <a:latin typeface="맑은 고딕" pitchFamily="50" charset="-127"/>
                <a:ea typeface="맑은 고딕" pitchFamily="50" charset="-127"/>
              </a:rPr>
              <a:t>.</a:t>
            </a:r>
            <a:endParaRPr lang="ko-KR" altLang="en-US" sz="2750" dirty="0" smtClean="0">
              <a:latin typeface="맑은 고딕" pitchFamily="50" charset="-127"/>
              <a:ea typeface="맑은 고딕" pitchFamily="50" charset="-127"/>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noFill/>
          <a:ln w="9525">
            <a:noFill/>
            <a:miter lim="800000"/>
            <a:headEnd/>
            <a:tailEnd/>
          </a:ln>
          <a:effectLst/>
        </p:spPr>
        <p:txBody>
          <a:bodyPr vert="horz" wrap="square" lIns="91440" tIns="45720" rIns="91440" bIns="45720" numCol="1" anchor="ctr" anchorCtr="0" compatLnSpc="1">
            <a:prstTxWarp prst="textNoShape">
              <a:avLst/>
            </a:prstTxWarp>
          </a:bodyPr>
          <a:lstStyle/>
          <a:p>
            <a:r>
              <a:rPr lang="ko-KR" altLang="en-US" sz="4000" dirty="0" smtClean="0">
                <a:latin typeface="HY헤드라인M" pitchFamily="18" charset="-127"/>
                <a:ea typeface="HY헤드라인M" pitchFamily="18" charset="-127"/>
              </a:rPr>
              <a:t>한국의 경우</a:t>
            </a:r>
            <a:endParaRPr lang="ko-KR" altLang="en-US" sz="4000" dirty="0">
              <a:latin typeface="HY헤드라인M" pitchFamily="18" charset="-127"/>
              <a:ea typeface="HY헤드라인M" pitchFamily="18" charset="-127"/>
            </a:endParaRPr>
          </a:p>
        </p:txBody>
      </p:sp>
      <p:sp>
        <p:nvSpPr>
          <p:cNvPr id="3" name="내용 개체 틀 2"/>
          <p:cNvSpPr>
            <a:spLocks noGrp="1"/>
          </p:cNvSpPr>
          <p:nvPr>
            <p:ph idx="1"/>
          </p:nvPr>
        </p:nvSpPr>
        <p:spPr>
          <a:noFill/>
          <a:ln w="9525">
            <a:noFill/>
            <a:miter lim="800000"/>
            <a:headEnd/>
            <a:tailEnd/>
          </a:ln>
          <a:effectLst/>
        </p:spPr>
        <p:txBody>
          <a:bodyPr vert="horz" wrap="square" lIns="91440" tIns="45720" rIns="91440" bIns="45720" numCol="1" anchor="t" anchorCtr="0" compatLnSpc="1">
            <a:prstTxWarp prst="textNoShape">
              <a:avLst/>
            </a:prstTxWarp>
          </a:bodyPr>
          <a:lstStyle/>
          <a:p>
            <a:pPr marL="533400" indent="-533400" algn="just">
              <a:buFont typeface="Wingdings" pitchFamily="2" charset="2"/>
              <a:buChar char="ü"/>
            </a:pPr>
            <a:r>
              <a:rPr lang="ko-KR" altLang="en-US" sz="2800" dirty="0" smtClean="0">
                <a:latin typeface="맑은 고딕" pitchFamily="50" charset="-127"/>
                <a:ea typeface="맑은 고딕" pitchFamily="50" charset="-127"/>
              </a:rPr>
              <a:t>안보∙정치적 문제</a:t>
            </a:r>
            <a:r>
              <a:rPr lang="en-US" altLang="ko-KR" sz="2800" dirty="0" smtClean="0">
                <a:latin typeface="맑은 고딕" pitchFamily="50" charset="-127"/>
                <a:ea typeface="맑은 고딕" pitchFamily="50" charset="-127"/>
              </a:rPr>
              <a:t>: </a:t>
            </a:r>
            <a:r>
              <a:rPr lang="ko-KR" altLang="en-US" sz="2400" dirty="0" smtClean="0">
                <a:latin typeface="맑은 고딕" pitchFamily="50" charset="-127"/>
                <a:ea typeface="맑은 고딕" pitchFamily="50" charset="-127"/>
              </a:rPr>
              <a:t>남북관계</a:t>
            </a:r>
            <a:r>
              <a:rPr lang="en-US" altLang="ko-KR" sz="2400" dirty="0" smtClean="0">
                <a:latin typeface="맑은 고딕" pitchFamily="50" charset="-127"/>
                <a:ea typeface="맑은 고딕" pitchFamily="50" charset="-127"/>
              </a:rPr>
              <a:t>, </a:t>
            </a:r>
            <a:r>
              <a:rPr lang="ko-KR" altLang="en-US" sz="2400" dirty="0" smtClean="0">
                <a:latin typeface="맑은 고딕" pitchFamily="50" charset="-127"/>
                <a:ea typeface="맑은 고딕" pitchFamily="50" charset="-127"/>
              </a:rPr>
              <a:t>한미관계에서의 평가</a:t>
            </a:r>
            <a:endParaRPr lang="en-US" altLang="ko-KR" sz="2400" dirty="0" smtClean="0">
              <a:latin typeface="맑은 고딕" pitchFamily="50" charset="-127"/>
              <a:ea typeface="맑은 고딕" pitchFamily="50" charset="-127"/>
            </a:endParaRPr>
          </a:p>
          <a:p>
            <a:pPr marL="533400" indent="-533400" algn="just">
              <a:buFont typeface="Wingdings" pitchFamily="2" charset="2"/>
              <a:buChar char="ü"/>
            </a:pPr>
            <a:r>
              <a:rPr lang="ko-KR" altLang="en-US" sz="2800" dirty="0" smtClean="0">
                <a:latin typeface="맑은 고딕" pitchFamily="50" charset="-127"/>
                <a:ea typeface="맑은 고딕" pitchFamily="50" charset="-127"/>
              </a:rPr>
              <a:t>국가 브랜드의 문제</a:t>
            </a:r>
            <a:r>
              <a:rPr lang="en-US" altLang="ko-KR" sz="2800" dirty="0" smtClean="0">
                <a:latin typeface="맑은 고딕" pitchFamily="50" charset="-127"/>
                <a:ea typeface="맑은 고딕" pitchFamily="50" charset="-127"/>
              </a:rPr>
              <a:t>: </a:t>
            </a:r>
          </a:p>
          <a:p>
            <a:pPr marL="533400" indent="0" algn="just">
              <a:buNone/>
            </a:pPr>
            <a:r>
              <a:rPr lang="ko-KR" altLang="en-US" sz="2400" dirty="0" smtClean="0">
                <a:latin typeface="맑은 고딕" pitchFamily="50" charset="-127"/>
                <a:ea typeface="맑은 고딕" pitchFamily="50" charset="-127"/>
              </a:rPr>
              <a:t>한국을 어떻게 바라보고 있는가</a:t>
            </a:r>
            <a:r>
              <a:rPr lang="en-US" altLang="ko-KR" sz="2400" dirty="0" smtClean="0">
                <a:latin typeface="맑은 고딕" pitchFamily="50" charset="-127"/>
                <a:ea typeface="맑은 고딕" pitchFamily="50" charset="-127"/>
              </a:rPr>
              <a:t>? </a:t>
            </a:r>
            <a:r>
              <a:rPr lang="ko-KR" altLang="en-US" sz="2400" dirty="0" err="1" smtClean="0">
                <a:latin typeface="맑은 고딕" pitchFamily="50" charset="-127"/>
                <a:ea typeface="맑은 고딕" pitchFamily="50" charset="-127"/>
              </a:rPr>
              <a:t>사이밍턴</a:t>
            </a:r>
            <a:r>
              <a:rPr lang="ko-KR" altLang="en-US" sz="2400" dirty="0" smtClean="0">
                <a:latin typeface="맑은 고딕" pitchFamily="50" charset="-127"/>
                <a:ea typeface="맑은 고딕" pitchFamily="50" charset="-127"/>
              </a:rPr>
              <a:t> 위원회</a:t>
            </a:r>
            <a:endParaRPr lang="en-US" altLang="ko-KR" sz="2400" dirty="0" smtClean="0">
              <a:latin typeface="맑은 고딕" pitchFamily="50" charset="-127"/>
              <a:ea typeface="맑은 고딕" pitchFamily="50" charset="-127"/>
            </a:endParaRPr>
          </a:p>
          <a:p>
            <a:pPr marL="533400" indent="-533400" algn="just">
              <a:buFont typeface="Wingdings" pitchFamily="2" charset="2"/>
              <a:buChar char="ü"/>
            </a:pPr>
            <a:r>
              <a:rPr lang="ko-KR" altLang="en-US" sz="2800" dirty="0" smtClean="0">
                <a:latin typeface="맑은 고딕" pitchFamily="50" charset="-127"/>
                <a:ea typeface="맑은 고딕" pitchFamily="50" charset="-127"/>
              </a:rPr>
              <a:t>참전 군인들의 문제</a:t>
            </a:r>
            <a:r>
              <a:rPr lang="en-US" altLang="ko-KR" sz="2800" dirty="0" smtClean="0">
                <a:latin typeface="맑은 고딕" pitchFamily="50" charset="-127"/>
                <a:ea typeface="맑은 고딕" pitchFamily="50" charset="-127"/>
              </a:rPr>
              <a:t>: </a:t>
            </a:r>
          </a:p>
          <a:p>
            <a:pPr marL="987425" indent="-454025" algn="just">
              <a:buFont typeface="Wingdings" pitchFamily="2" charset="2"/>
              <a:buChar char="Ø"/>
            </a:pPr>
            <a:r>
              <a:rPr lang="ko-KR" altLang="en-US" sz="2400" dirty="0" smtClean="0">
                <a:latin typeface="맑은 고딕" pitchFamily="50" charset="-127"/>
                <a:ea typeface="맑은 고딕" pitchFamily="50" charset="-127"/>
              </a:rPr>
              <a:t>군인들에 대한 대우</a:t>
            </a:r>
            <a:r>
              <a:rPr lang="en-US" altLang="ko-KR" sz="2400" dirty="0" smtClean="0">
                <a:latin typeface="맑은 고딕" pitchFamily="50" charset="-127"/>
                <a:ea typeface="맑은 고딕" pitchFamily="50" charset="-127"/>
              </a:rPr>
              <a:t>. </a:t>
            </a:r>
          </a:p>
          <a:p>
            <a:pPr marL="987425" indent="-454025" algn="just">
              <a:buFont typeface="Wingdings" pitchFamily="2" charset="2"/>
              <a:buChar char="Ø"/>
            </a:pPr>
            <a:r>
              <a:rPr lang="ko-KR" altLang="en-US" sz="2400" dirty="0" smtClean="0">
                <a:latin typeface="맑은 고딕" pitchFamily="50" charset="-127"/>
                <a:ea typeface="맑은 고딕" pitchFamily="50" charset="-127"/>
              </a:rPr>
              <a:t>누가 갔는가와 실종자의 문제</a:t>
            </a:r>
            <a:r>
              <a:rPr lang="en-US" altLang="ko-KR" sz="2400" dirty="0" smtClean="0">
                <a:latin typeface="맑은 고딕" pitchFamily="50" charset="-127"/>
                <a:ea typeface="맑은 고딕" pitchFamily="50" charset="-127"/>
              </a:rPr>
              <a:t>(</a:t>
            </a:r>
            <a:r>
              <a:rPr lang="ko-KR" altLang="en-US" sz="2400" dirty="0" smtClean="0">
                <a:latin typeface="맑은 고딕" pitchFamily="50" charset="-127"/>
                <a:ea typeface="맑은 고딕" pitchFamily="50" charset="-127"/>
              </a:rPr>
              <a:t>이제는 말할 수 있다</a:t>
            </a:r>
            <a:r>
              <a:rPr lang="en-US" altLang="ko-KR" sz="2400" dirty="0" smtClean="0">
                <a:latin typeface="맑은 고딕" pitchFamily="50" charset="-127"/>
                <a:ea typeface="맑은 고딕" pitchFamily="50" charset="-127"/>
              </a:rPr>
              <a:t>.) </a:t>
            </a:r>
          </a:p>
          <a:p>
            <a:pPr marL="987425" indent="-454025" algn="just">
              <a:buFont typeface="Wingdings" pitchFamily="2" charset="2"/>
              <a:buChar char="Ø"/>
            </a:pPr>
            <a:r>
              <a:rPr lang="ko-KR" altLang="en-US" sz="2400" dirty="0" smtClean="0">
                <a:latin typeface="맑은 고딕" pitchFamily="50" charset="-127"/>
                <a:ea typeface="맑은 고딕" pitchFamily="50" charset="-127"/>
              </a:rPr>
              <a:t>전후 처리 문제</a:t>
            </a:r>
            <a:r>
              <a:rPr lang="en-US" altLang="ko-KR" sz="2400" dirty="0" smtClean="0">
                <a:latin typeface="맑은 고딕" pitchFamily="50" charset="-127"/>
                <a:ea typeface="맑은 고딕" pitchFamily="50" charset="-127"/>
              </a:rPr>
              <a:t>. (JTBC</a:t>
            </a:r>
            <a:r>
              <a:rPr lang="ko-KR" altLang="en-US" sz="2400" dirty="0" smtClean="0">
                <a:latin typeface="맑은 고딕" pitchFamily="50" charset="-127"/>
                <a:ea typeface="맑은 고딕" pitchFamily="50" charset="-127"/>
              </a:rPr>
              <a:t>의 사이공 탈출의 문제</a:t>
            </a:r>
            <a:r>
              <a:rPr lang="en-US" altLang="ko-KR" sz="2400" dirty="0" smtClean="0">
                <a:latin typeface="맑은 고딕" pitchFamily="50" charset="-127"/>
                <a:ea typeface="맑은 고딕" pitchFamily="50" charset="-127"/>
              </a:rPr>
              <a:t>) </a:t>
            </a:r>
          </a:p>
          <a:p>
            <a:pPr marL="533400" indent="-533400" algn="just">
              <a:buFont typeface="Wingdings" pitchFamily="2" charset="2"/>
              <a:buChar char="ü"/>
            </a:pPr>
            <a:r>
              <a:rPr lang="ko-KR" altLang="en-US" sz="2800" dirty="0" smtClean="0">
                <a:latin typeface="맑은 고딕" pitchFamily="50" charset="-127"/>
                <a:ea typeface="맑은 고딕" pitchFamily="50" charset="-127"/>
              </a:rPr>
              <a:t>양민 학살의 문제</a:t>
            </a:r>
            <a:r>
              <a:rPr lang="en-US" altLang="ko-KR" sz="2800" dirty="0" smtClean="0">
                <a:latin typeface="맑은 고딕" pitchFamily="50" charset="-127"/>
                <a:ea typeface="맑은 고딕" pitchFamily="50" charset="-127"/>
              </a:rPr>
              <a:t>: </a:t>
            </a:r>
          </a:p>
          <a:p>
            <a:pPr marL="533400" indent="0" algn="just">
              <a:buNone/>
            </a:pPr>
            <a:r>
              <a:rPr lang="ko-KR" altLang="en-US" sz="2400" dirty="0" smtClean="0">
                <a:latin typeface="맑은 고딕" pitchFamily="50" charset="-127"/>
                <a:ea typeface="맑은 고딕" pitchFamily="50" charset="-127"/>
              </a:rPr>
              <a:t>한국군의 변명</a:t>
            </a:r>
            <a:r>
              <a:rPr lang="en-US" altLang="ko-KR" sz="2400" dirty="0" smtClean="0">
                <a:latin typeface="맑은 고딕" pitchFamily="50" charset="-127"/>
                <a:ea typeface="맑은 고딕" pitchFamily="50" charset="-127"/>
              </a:rPr>
              <a:t>. </a:t>
            </a:r>
            <a:r>
              <a:rPr lang="ko-KR" altLang="en-US" sz="2400" dirty="0" smtClean="0">
                <a:latin typeface="맑은 고딕" pitchFamily="50" charset="-127"/>
                <a:ea typeface="맑은 고딕" pitchFamily="50" charset="-127"/>
              </a:rPr>
              <a:t>그러나 과연 무엇이 한국의 국가브랜드에 도움이 되는 것일까</a:t>
            </a:r>
            <a:r>
              <a:rPr lang="en-US" altLang="ko-KR" sz="2400" dirty="0" smtClean="0">
                <a:latin typeface="맑은 고딕" pitchFamily="50" charset="-127"/>
                <a:ea typeface="맑은 고딕" pitchFamily="50" charset="-127"/>
              </a:rPr>
              <a:t>? (</a:t>
            </a:r>
            <a:r>
              <a:rPr lang="ko-KR" altLang="en-US" sz="2400" dirty="0" smtClean="0">
                <a:latin typeface="맑은 고딕" pitchFamily="50" charset="-127"/>
                <a:ea typeface="맑은 고딕" pitchFamily="50" charset="-127"/>
              </a:rPr>
              <a:t>최근 시사기획 창</a:t>
            </a:r>
            <a:r>
              <a:rPr lang="en-US" altLang="ko-KR" sz="2400" dirty="0" smtClean="0">
                <a:latin typeface="맑은 고딕" pitchFamily="50" charset="-127"/>
                <a:ea typeface="맑은 고딕" pitchFamily="50" charset="-127"/>
              </a:rPr>
              <a:t>)</a:t>
            </a:r>
            <a:endParaRPr lang="ko-KR" altLang="en-US" sz="2400" dirty="0" smtClean="0">
              <a:latin typeface="맑은 고딕" pitchFamily="50" charset="-127"/>
              <a:ea typeface="맑은 고딕" pitchFamily="50" charset="-127"/>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noFill/>
          <a:ln w="9525">
            <a:noFill/>
            <a:miter lim="800000"/>
            <a:headEnd/>
            <a:tailEnd/>
          </a:ln>
          <a:effectLst/>
        </p:spPr>
        <p:txBody>
          <a:bodyPr vert="horz" wrap="square" lIns="91440" tIns="45720" rIns="91440" bIns="45720" numCol="1" anchor="ctr" anchorCtr="0" compatLnSpc="1">
            <a:prstTxWarp prst="textNoShape">
              <a:avLst/>
            </a:prstTxWarp>
          </a:bodyPr>
          <a:lstStyle/>
          <a:p>
            <a:r>
              <a:rPr lang="ko-KR" altLang="en-US" sz="4000" dirty="0" smtClean="0">
                <a:latin typeface="HY헤드라인M" pitchFamily="18" charset="-127"/>
                <a:ea typeface="HY헤드라인M" pitchFamily="18" charset="-127"/>
              </a:rPr>
              <a:t>교훈</a:t>
            </a:r>
            <a:endParaRPr lang="ko-KR" altLang="en-US" sz="4000" dirty="0">
              <a:latin typeface="HY헤드라인M" pitchFamily="18" charset="-127"/>
              <a:ea typeface="HY헤드라인M" pitchFamily="18" charset="-127"/>
            </a:endParaRPr>
          </a:p>
        </p:txBody>
      </p:sp>
      <p:sp>
        <p:nvSpPr>
          <p:cNvPr id="3" name="내용 개체 틀 2"/>
          <p:cNvSpPr>
            <a:spLocks noGrp="1"/>
          </p:cNvSpPr>
          <p:nvPr>
            <p:ph idx="1"/>
          </p:nvPr>
        </p:nvSpPr>
        <p:spPr>
          <a:noFill/>
          <a:ln w="9525">
            <a:noFill/>
            <a:miter lim="800000"/>
            <a:headEnd/>
            <a:tailEnd/>
          </a:ln>
          <a:effectLst/>
        </p:spPr>
        <p:txBody>
          <a:bodyPr vert="horz" wrap="square" lIns="91440" tIns="45720" rIns="91440" bIns="45720" numCol="1" anchor="t" anchorCtr="0" compatLnSpc="1">
            <a:prstTxWarp prst="textNoShape">
              <a:avLst/>
            </a:prstTxWarp>
          </a:bodyPr>
          <a:lstStyle/>
          <a:p>
            <a:pPr marL="533400" indent="-533400">
              <a:lnSpc>
                <a:spcPct val="150000"/>
              </a:lnSpc>
              <a:buFont typeface="Wingdings" pitchFamily="2" charset="2"/>
              <a:buChar char="ü"/>
            </a:pPr>
            <a:r>
              <a:rPr lang="ko-KR" altLang="en-US" sz="2800" dirty="0" smtClean="0">
                <a:latin typeface="맑은 고딕" pitchFamily="50" charset="-127"/>
                <a:ea typeface="맑은 고딕" pitchFamily="50" charset="-127"/>
              </a:rPr>
              <a:t>우리는 무엇을 얻었는가</a:t>
            </a:r>
            <a:r>
              <a:rPr lang="en-US" altLang="ko-KR" sz="2800" dirty="0" smtClean="0">
                <a:latin typeface="맑은 고딕" pitchFamily="50" charset="-127"/>
                <a:ea typeface="맑은 고딕" pitchFamily="50" charset="-127"/>
              </a:rPr>
              <a:t>? </a:t>
            </a:r>
          </a:p>
          <a:p>
            <a:pPr marL="533400" indent="-533400">
              <a:lnSpc>
                <a:spcPct val="150000"/>
              </a:lnSpc>
              <a:buFont typeface="Wingdings" pitchFamily="2" charset="2"/>
              <a:buChar char="ü"/>
            </a:pPr>
            <a:r>
              <a:rPr lang="ko-KR" altLang="en-US" sz="2800" dirty="0" err="1" smtClean="0">
                <a:latin typeface="맑은 고딕" pitchFamily="50" charset="-127"/>
                <a:ea typeface="맑은 고딕" pitchFamily="50" charset="-127"/>
              </a:rPr>
              <a:t>남베트남</a:t>
            </a:r>
            <a:r>
              <a:rPr lang="ko-KR" altLang="en-US" sz="2800" dirty="0" smtClean="0">
                <a:latin typeface="맑은 고딕" pitchFamily="50" charset="-127"/>
                <a:ea typeface="맑은 고딕" pitchFamily="50" charset="-127"/>
              </a:rPr>
              <a:t> 패망 직전 박정희 대통령의 특별 담화</a:t>
            </a:r>
            <a:r>
              <a:rPr lang="en-US" altLang="ko-KR" sz="2800" dirty="0" smtClean="0">
                <a:latin typeface="맑은 고딕" pitchFamily="50" charset="-127"/>
                <a:ea typeface="맑은 고딕" pitchFamily="50" charset="-127"/>
              </a:rPr>
              <a:t>:</a:t>
            </a:r>
          </a:p>
          <a:p>
            <a:pPr marL="533400" indent="0">
              <a:lnSpc>
                <a:spcPct val="150000"/>
              </a:lnSpc>
              <a:buNone/>
            </a:pPr>
            <a:r>
              <a:rPr lang="ko-KR" altLang="en-US" sz="2400" dirty="0" smtClean="0">
                <a:latin typeface="맑은 고딕" pitchFamily="50" charset="-127"/>
                <a:ea typeface="맑은 고딕" pitchFamily="50" charset="-127"/>
              </a:rPr>
              <a:t>뭉쳐야 한다</a:t>
            </a:r>
            <a:r>
              <a:rPr lang="en-US" altLang="ko-KR" sz="2400" dirty="0" smtClean="0">
                <a:latin typeface="맑은 고딕" pitchFamily="50" charset="-127"/>
                <a:ea typeface="맑은 고딕" pitchFamily="50" charset="-127"/>
              </a:rPr>
              <a:t>. </a:t>
            </a:r>
          </a:p>
          <a:p>
            <a:pPr marL="533400" indent="0">
              <a:lnSpc>
                <a:spcPct val="150000"/>
              </a:lnSpc>
              <a:buNone/>
            </a:pPr>
            <a:r>
              <a:rPr lang="ko-KR" altLang="en-US" sz="2400" dirty="0" smtClean="0">
                <a:latin typeface="맑은 고딕" pitchFamily="50" charset="-127"/>
                <a:ea typeface="맑은 고딕" pitchFamily="50" charset="-127"/>
              </a:rPr>
              <a:t>분열되면 안 된다</a:t>
            </a:r>
            <a:r>
              <a:rPr lang="en-US" altLang="ko-KR" sz="2400" dirty="0" smtClean="0">
                <a:latin typeface="맑은 고딕" pitchFamily="50" charset="-127"/>
                <a:ea typeface="맑은 고딕" pitchFamily="50" charset="-127"/>
              </a:rPr>
              <a:t>. </a:t>
            </a:r>
          </a:p>
          <a:p>
            <a:pPr marL="533400" indent="0">
              <a:lnSpc>
                <a:spcPct val="150000"/>
              </a:lnSpc>
              <a:buNone/>
            </a:pPr>
            <a:r>
              <a:rPr lang="ko-KR" altLang="en-US" sz="2400" dirty="0" smtClean="0">
                <a:latin typeface="맑은 고딕" pitchFamily="50" charset="-127"/>
                <a:ea typeface="맑은 고딕" pitchFamily="50" charset="-127"/>
              </a:rPr>
              <a:t>사회혼란은 곧 적화로 간다</a:t>
            </a:r>
            <a:r>
              <a:rPr lang="en-US" altLang="ko-KR" sz="2400" dirty="0" smtClean="0">
                <a:latin typeface="맑은 고딕" pitchFamily="50" charset="-127"/>
                <a:ea typeface="맑은 고딕" pitchFamily="50" charset="-127"/>
              </a:rPr>
              <a:t>. </a:t>
            </a:r>
          </a:p>
          <a:p>
            <a:pPr marL="533400" indent="-533400">
              <a:lnSpc>
                <a:spcPct val="150000"/>
              </a:lnSpc>
              <a:buFont typeface="Wingdings" pitchFamily="2" charset="2"/>
              <a:buChar char="ü"/>
            </a:pPr>
            <a:r>
              <a:rPr lang="ko-KR" altLang="en-US" sz="2800" dirty="0" smtClean="0">
                <a:latin typeface="맑은 고딕" pitchFamily="50" charset="-127"/>
                <a:ea typeface="맑은 고딕" pitchFamily="50" charset="-127"/>
              </a:rPr>
              <a:t>올바른 교훈이었나</a:t>
            </a:r>
            <a:r>
              <a:rPr lang="en-US" altLang="ko-KR" sz="2800" dirty="0" smtClean="0">
                <a:latin typeface="맑은 고딕" pitchFamily="50" charset="-127"/>
                <a:ea typeface="맑은 고딕" pitchFamily="50" charset="-127"/>
              </a:rPr>
              <a:t>? </a:t>
            </a:r>
            <a:endParaRPr lang="ko-KR" altLang="en-US" sz="2800" dirty="0" smtClean="0">
              <a:latin typeface="맑은 고딕" pitchFamily="50" charset="-127"/>
              <a:ea typeface="맑은 고딕" pitchFamily="50" charset="-127"/>
            </a:endParaRPr>
          </a:p>
        </p:txBody>
      </p:sp>
    </p:spTree>
    <p:extLst>
      <p:ext uri="{BB962C8B-B14F-4D97-AF65-F5344CB8AC3E}">
        <p14:creationId xmlns:p14="http://schemas.microsoft.com/office/powerpoint/2010/main" val="26782009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idx="4294967295"/>
          </p:nvPr>
        </p:nvSpPr>
        <p:spPr>
          <a:noFill/>
          <a:ln w="9525">
            <a:noFill/>
            <a:miter lim="800000"/>
            <a:headEnd/>
            <a:tailEnd/>
          </a:ln>
          <a:effectLst/>
        </p:spPr>
        <p:txBody>
          <a:bodyPr vert="horz" wrap="square" lIns="91440" tIns="45720" rIns="91440" bIns="45720" numCol="1" anchor="ctr" anchorCtr="0" compatLnSpc="1">
            <a:prstTxWarp prst="textNoShape">
              <a:avLst/>
            </a:prstTxWarp>
          </a:bodyPr>
          <a:lstStyle/>
          <a:p>
            <a:r>
              <a:rPr lang="ko-KR" altLang="en-US" sz="4000" dirty="0" smtClean="0">
                <a:latin typeface="HY헤드라인M" pitchFamily="18" charset="-127"/>
                <a:ea typeface="HY헤드라인M" pitchFamily="18" charset="-127"/>
              </a:rPr>
              <a:t>그리고</a:t>
            </a:r>
            <a:r>
              <a:rPr lang="en-US" altLang="ko-KR" sz="4000" dirty="0" smtClean="0">
                <a:latin typeface="HY헤드라인M" pitchFamily="18" charset="-127"/>
                <a:ea typeface="HY헤드라인M" pitchFamily="18" charset="-127"/>
              </a:rPr>
              <a:t>… </a:t>
            </a:r>
            <a:r>
              <a:rPr lang="ko-KR" altLang="en-US" sz="4000" dirty="0" smtClean="0">
                <a:latin typeface="HY헤드라인M" pitchFamily="18" charset="-127"/>
                <a:ea typeface="HY헤드라인M" pitchFamily="18" charset="-127"/>
              </a:rPr>
              <a:t>베트남 전쟁의 신화</a:t>
            </a:r>
            <a:endParaRPr lang="en-US" altLang="ko-KR" sz="4000" dirty="0">
              <a:latin typeface="HY헤드라인M" pitchFamily="18" charset="-127"/>
              <a:ea typeface="HY헤드라인M" pitchFamily="18" charset="-127"/>
            </a:endParaRPr>
          </a:p>
        </p:txBody>
      </p:sp>
      <p:sp>
        <p:nvSpPr>
          <p:cNvPr id="6147" name="Rectangle 3"/>
          <p:cNvSpPr>
            <a:spLocks noGrp="1" noChangeArrowheads="1"/>
          </p:cNvSpPr>
          <p:nvPr>
            <p:ph type="body" idx="4294967295"/>
          </p:nvPr>
        </p:nvSpPr>
        <p:spPr>
          <a:xfrm>
            <a:off x="457200" y="1600200"/>
            <a:ext cx="8229600" cy="4900613"/>
          </a:xfrm>
          <a:noFill/>
          <a:ln w="9525">
            <a:noFill/>
            <a:miter lim="800000"/>
            <a:headEnd/>
            <a:tailEnd/>
          </a:ln>
          <a:effectLst/>
        </p:spPr>
        <p:txBody>
          <a:bodyPr vert="horz" wrap="square" lIns="91440" tIns="45720" rIns="91440" bIns="45720" numCol="1" anchor="t" anchorCtr="0" compatLnSpc="1">
            <a:prstTxWarp prst="textNoShape">
              <a:avLst/>
            </a:prstTxWarp>
          </a:bodyPr>
          <a:lstStyle/>
          <a:p>
            <a:pPr marL="533400" indent="-533400">
              <a:lnSpc>
                <a:spcPct val="150000"/>
              </a:lnSpc>
              <a:buFont typeface="Wingdings" pitchFamily="2" charset="2"/>
              <a:buChar char="ü"/>
            </a:pPr>
            <a:r>
              <a:rPr lang="en-US" altLang="ko-KR" sz="2800" dirty="0" smtClean="0">
                <a:latin typeface="맑은 고딕" pitchFamily="50" charset="-127"/>
                <a:ea typeface="맑은 고딕" pitchFamily="50" charset="-127"/>
              </a:rPr>
              <a:t>2003</a:t>
            </a:r>
            <a:r>
              <a:rPr lang="ko-KR" altLang="en-US" sz="2800" dirty="0" smtClean="0">
                <a:latin typeface="맑은 고딕" pitchFamily="50" charset="-127"/>
                <a:ea typeface="맑은 고딕" pitchFamily="50" charset="-127"/>
              </a:rPr>
              <a:t>년 </a:t>
            </a:r>
            <a:r>
              <a:rPr lang="en-US" altLang="ko-KR" sz="2800" dirty="0" smtClean="0">
                <a:latin typeface="맑은 고딕" pitchFamily="50" charset="-127"/>
                <a:ea typeface="맑은 고딕" pitchFamily="50" charset="-127"/>
              </a:rPr>
              <a:t>9</a:t>
            </a:r>
            <a:r>
              <a:rPr lang="ko-KR" altLang="en-US" sz="2800" dirty="0" smtClean="0">
                <a:latin typeface="맑은 고딕" pitchFamily="50" charset="-127"/>
                <a:ea typeface="맑은 고딕" pitchFamily="50" charset="-127"/>
              </a:rPr>
              <a:t>월의 여론조사 결과</a:t>
            </a:r>
            <a:r>
              <a:rPr lang="en-US" altLang="ko-KR" sz="2800" dirty="0" smtClean="0">
                <a:latin typeface="맑은 고딕" pitchFamily="50" charset="-127"/>
                <a:ea typeface="맑은 고딕" pitchFamily="50" charset="-127"/>
              </a:rPr>
              <a:t>. 58% </a:t>
            </a:r>
            <a:r>
              <a:rPr lang="ko-KR" altLang="en-US" sz="2800" dirty="0" smtClean="0">
                <a:latin typeface="맑은 고딕" pitchFamily="50" charset="-127"/>
                <a:ea typeface="맑은 고딕" pitchFamily="50" charset="-127"/>
              </a:rPr>
              <a:t>파병 반대</a:t>
            </a:r>
            <a:r>
              <a:rPr lang="en-US" altLang="ko-KR" sz="2800" dirty="0" smtClean="0">
                <a:latin typeface="맑은 고딕" pitchFamily="50" charset="-127"/>
                <a:ea typeface="맑은 고딕" pitchFamily="50" charset="-127"/>
              </a:rPr>
              <a:t>. 80% </a:t>
            </a:r>
            <a:r>
              <a:rPr lang="ko-KR" altLang="en-US" sz="2800" dirty="0" smtClean="0">
                <a:latin typeface="맑은 고딕" pitchFamily="50" charset="-127"/>
                <a:ea typeface="맑은 고딕" pitchFamily="50" charset="-127"/>
              </a:rPr>
              <a:t>이라크 전쟁 반대</a:t>
            </a:r>
            <a:r>
              <a:rPr lang="en-US" altLang="ko-KR" sz="2800" dirty="0" smtClean="0">
                <a:latin typeface="맑은 고딕" pitchFamily="50" charset="-127"/>
                <a:ea typeface="맑은 고딕" pitchFamily="50" charset="-127"/>
              </a:rPr>
              <a:t>. </a:t>
            </a:r>
            <a:r>
              <a:rPr lang="ko-KR" altLang="en-US" sz="2800" dirty="0" smtClean="0">
                <a:latin typeface="맑은 고딕" pitchFamily="50" charset="-127"/>
                <a:ea typeface="맑은 고딕" pitchFamily="50" charset="-127"/>
              </a:rPr>
              <a:t>물론 국익의 입장에서 파병을 고려해야 한다는 의견도 </a:t>
            </a:r>
            <a:r>
              <a:rPr lang="en-US" altLang="ko-KR" sz="2800" dirty="0" smtClean="0">
                <a:latin typeface="맑은 고딕" pitchFamily="50" charset="-127"/>
                <a:ea typeface="맑은 고딕" pitchFamily="50" charset="-127"/>
              </a:rPr>
              <a:t>57.8%. </a:t>
            </a:r>
          </a:p>
          <a:p>
            <a:pPr marL="533400" indent="-533400">
              <a:lnSpc>
                <a:spcPct val="150000"/>
              </a:lnSpc>
              <a:buFont typeface="Wingdings" pitchFamily="2" charset="2"/>
              <a:buChar char="ü"/>
            </a:pPr>
            <a:r>
              <a:rPr lang="en-US" altLang="ko-KR" sz="2800" dirty="0" smtClean="0">
                <a:latin typeface="맑은 고딕" pitchFamily="50" charset="-127"/>
                <a:ea typeface="맑은 고딕" pitchFamily="50" charset="-127"/>
              </a:rPr>
              <a:t>2003</a:t>
            </a:r>
            <a:r>
              <a:rPr lang="ko-KR" altLang="en-US" sz="2800" dirty="0" smtClean="0">
                <a:latin typeface="맑은 고딕" pitchFamily="50" charset="-127"/>
                <a:ea typeface="맑은 고딕" pitchFamily="50" charset="-127"/>
              </a:rPr>
              <a:t>년 </a:t>
            </a:r>
            <a:r>
              <a:rPr lang="en-US" altLang="ko-KR" sz="2800" dirty="0" smtClean="0">
                <a:latin typeface="맑은 고딕" pitchFamily="50" charset="-127"/>
                <a:ea typeface="맑은 고딕" pitchFamily="50" charset="-127"/>
              </a:rPr>
              <a:t>10</a:t>
            </a:r>
            <a:r>
              <a:rPr lang="ko-KR" altLang="en-US" sz="2800" dirty="0" smtClean="0">
                <a:latin typeface="맑은 고딕" pitchFamily="50" charset="-127"/>
                <a:ea typeface="맑은 고딕" pitchFamily="50" charset="-127"/>
              </a:rPr>
              <a:t>월의 여론조사 결과</a:t>
            </a:r>
            <a:r>
              <a:rPr lang="en-US" altLang="ko-KR" sz="2800" dirty="0" smtClean="0">
                <a:latin typeface="맑은 고딕" pitchFamily="50" charset="-127"/>
                <a:ea typeface="맑은 고딕" pitchFamily="50" charset="-127"/>
              </a:rPr>
              <a:t>. 60%</a:t>
            </a:r>
            <a:r>
              <a:rPr lang="ko-KR" altLang="en-US" sz="2800" dirty="0" smtClean="0">
                <a:latin typeface="맑은 고딕" pitchFamily="50" charset="-127"/>
                <a:ea typeface="맑은 고딕" pitchFamily="50" charset="-127"/>
              </a:rPr>
              <a:t>가 파병을 찬성</a:t>
            </a:r>
            <a:r>
              <a:rPr lang="en-US" altLang="ko-KR" sz="2800" dirty="0" smtClean="0">
                <a:latin typeface="맑은 고딕" pitchFamily="50" charset="-127"/>
                <a:ea typeface="맑은 고딕" pitchFamily="50" charset="-127"/>
              </a:rPr>
              <a:t>. </a:t>
            </a:r>
          </a:p>
          <a:p>
            <a:pPr marL="533400" indent="-533400">
              <a:lnSpc>
                <a:spcPct val="150000"/>
              </a:lnSpc>
              <a:buFont typeface="Wingdings" pitchFamily="2" charset="2"/>
              <a:buChar char="ü"/>
            </a:pPr>
            <a:r>
              <a:rPr lang="ko-KR" altLang="en-US" sz="2800" dirty="0" smtClean="0">
                <a:latin typeface="맑은 고딕" pitchFamily="50" charset="-127"/>
                <a:ea typeface="맑은 고딕" pitchFamily="50" charset="-127"/>
              </a:rPr>
              <a:t>도대체 무슨 일이 있었는가</a:t>
            </a:r>
            <a:r>
              <a:rPr lang="en-US" altLang="ko-KR" sz="2800" dirty="0" smtClean="0">
                <a:latin typeface="맑은 고딕" pitchFamily="50" charset="-127"/>
                <a:ea typeface="맑은 고딕" pitchFamily="50" charset="-127"/>
              </a:rPr>
              <a:t>? </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1000"/>
                                        <p:tgtEl>
                                          <p:spTgt spid="6146"/>
                                        </p:tgtEl>
                                      </p:cBhvr>
                                    </p:animEffect>
                                    <p:anim calcmode="lin" valueType="num">
                                      <p:cBhvr>
                                        <p:cTn id="8" dur="1000" fill="hold"/>
                                        <p:tgtEl>
                                          <p:spTgt spid="6146"/>
                                        </p:tgtEl>
                                        <p:attrNameLst>
                                          <p:attrName>ppt_x</p:attrName>
                                        </p:attrNameLst>
                                      </p:cBhvr>
                                      <p:tavLst>
                                        <p:tav tm="0">
                                          <p:val>
                                            <p:strVal val="#ppt_x"/>
                                          </p:val>
                                        </p:tav>
                                        <p:tav tm="100000">
                                          <p:val>
                                            <p:strVal val="#ppt_x"/>
                                          </p:val>
                                        </p:tav>
                                      </p:tavLst>
                                    </p:anim>
                                    <p:anim calcmode="lin" valueType="num">
                                      <p:cBhvr>
                                        <p:cTn id="9" dur="898" decel="100000" fill="hold"/>
                                        <p:tgtEl>
                                          <p:spTgt spid="6146"/>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6146"/>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6147">
                                            <p:txEl>
                                              <p:pRg st="0" end="0"/>
                                            </p:txEl>
                                          </p:spTgt>
                                        </p:tgtEl>
                                        <p:attrNameLst>
                                          <p:attrName>style.visibility</p:attrName>
                                        </p:attrNameLst>
                                      </p:cBhvr>
                                      <p:to>
                                        <p:strVal val="visible"/>
                                      </p:to>
                                    </p:set>
                                    <p:animEffect transition="in" filter="fade">
                                      <p:cBhvr>
                                        <p:cTn id="15" dur="1000"/>
                                        <p:tgtEl>
                                          <p:spTgt spid="6147">
                                            <p:txEl>
                                              <p:pRg st="0" end="0"/>
                                            </p:txEl>
                                          </p:spTgt>
                                        </p:tgtEl>
                                      </p:cBhvr>
                                    </p:animEffect>
                                    <p:anim calcmode="lin" valueType="num">
                                      <p:cBhvr>
                                        <p:cTn id="16" dur="1000" fill="hold"/>
                                        <p:tgtEl>
                                          <p:spTgt spid="6147">
                                            <p:txEl>
                                              <p:pRg st="0" end="0"/>
                                            </p:txEl>
                                          </p:spTgt>
                                        </p:tgtEl>
                                        <p:attrNameLst>
                                          <p:attrName>ppt_x</p:attrName>
                                        </p:attrNameLst>
                                      </p:cBhvr>
                                      <p:tavLst>
                                        <p:tav tm="0">
                                          <p:val>
                                            <p:strVal val="#ppt_x"/>
                                          </p:val>
                                        </p:tav>
                                        <p:tav tm="100000">
                                          <p:val>
                                            <p:strVal val="#ppt_x"/>
                                          </p:val>
                                        </p:tav>
                                      </p:tavLst>
                                    </p:anim>
                                    <p:anim calcmode="lin" valueType="num">
                                      <p:cBhvr>
                                        <p:cTn id="17" dur="898" decel="100000" fill="hold"/>
                                        <p:tgtEl>
                                          <p:spTgt spid="6147">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898"/>
                                          </p:stCondLst>
                                        </p:cTn>
                                        <p:tgtEl>
                                          <p:spTgt spid="6147">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6147">
                                            <p:txEl>
                                              <p:pRg st="1" end="1"/>
                                            </p:txEl>
                                          </p:spTgt>
                                        </p:tgtEl>
                                        <p:attrNameLst>
                                          <p:attrName>style.visibility</p:attrName>
                                        </p:attrNameLst>
                                      </p:cBhvr>
                                      <p:to>
                                        <p:strVal val="visible"/>
                                      </p:to>
                                    </p:set>
                                    <p:animEffect transition="in" filter="fade">
                                      <p:cBhvr>
                                        <p:cTn id="23" dur="1000"/>
                                        <p:tgtEl>
                                          <p:spTgt spid="6147">
                                            <p:txEl>
                                              <p:pRg st="1" end="1"/>
                                            </p:txEl>
                                          </p:spTgt>
                                        </p:tgtEl>
                                      </p:cBhvr>
                                    </p:animEffect>
                                    <p:anim calcmode="lin" valueType="num">
                                      <p:cBhvr>
                                        <p:cTn id="24" dur="1000" fill="hold"/>
                                        <p:tgtEl>
                                          <p:spTgt spid="6147">
                                            <p:txEl>
                                              <p:pRg st="1" end="1"/>
                                            </p:txEl>
                                          </p:spTgt>
                                        </p:tgtEl>
                                        <p:attrNameLst>
                                          <p:attrName>ppt_x</p:attrName>
                                        </p:attrNameLst>
                                      </p:cBhvr>
                                      <p:tavLst>
                                        <p:tav tm="0">
                                          <p:val>
                                            <p:strVal val="#ppt_x"/>
                                          </p:val>
                                        </p:tav>
                                        <p:tav tm="100000">
                                          <p:val>
                                            <p:strVal val="#ppt_x"/>
                                          </p:val>
                                        </p:tav>
                                      </p:tavLst>
                                    </p:anim>
                                    <p:anim calcmode="lin" valueType="num">
                                      <p:cBhvr>
                                        <p:cTn id="25" dur="898" decel="100000" fill="hold"/>
                                        <p:tgtEl>
                                          <p:spTgt spid="6147">
                                            <p:txEl>
                                              <p:pRg st="1" end="1"/>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898"/>
                                          </p:stCondLst>
                                        </p:cTn>
                                        <p:tgtEl>
                                          <p:spTgt spid="6147">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6147">
                                            <p:txEl>
                                              <p:pRg st="2" end="2"/>
                                            </p:txEl>
                                          </p:spTgt>
                                        </p:tgtEl>
                                        <p:attrNameLst>
                                          <p:attrName>style.visibility</p:attrName>
                                        </p:attrNameLst>
                                      </p:cBhvr>
                                      <p:to>
                                        <p:strVal val="visible"/>
                                      </p:to>
                                    </p:set>
                                    <p:animEffect transition="in" filter="fade">
                                      <p:cBhvr>
                                        <p:cTn id="31" dur="1000"/>
                                        <p:tgtEl>
                                          <p:spTgt spid="6147">
                                            <p:txEl>
                                              <p:pRg st="2" end="2"/>
                                            </p:txEl>
                                          </p:spTgt>
                                        </p:tgtEl>
                                      </p:cBhvr>
                                    </p:animEffect>
                                    <p:anim calcmode="lin" valueType="num">
                                      <p:cBhvr>
                                        <p:cTn id="32" dur="1000" fill="hold"/>
                                        <p:tgtEl>
                                          <p:spTgt spid="6147">
                                            <p:txEl>
                                              <p:pRg st="2" end="2"/>
                                            </p:txEl>
                                          </p:spTgt>
                                        </p:tgtEl>
                                        <p:attrNameLst>
                                          <p:attrName>ppt_x</p:attrName>
                                        </p:attrNameLst>
                                      </p:cBhvr>
                                      <p:tavLst>
                                        <p:tav tm="0">
                                          <p:val>
                                            <p:strVal val="#ppt_x"/>
                                          </p:val>
                                        </p:tav>
                                        <p:tav tm="100000">
                                          <p:val>
                                            <p:strVal val="#ppt_x"/>
                                          </p:val>
                                        </p:tav>
                                      </p:tavLst>
                                    </p:anim>
                                    <p:anim calcmode="lin" valueType="num">
                                      <p:cBhvr>
                                        <p:cTn id="33" dur="898" decel="100000" fill="hold"/>
                                        <p:tgtEl>
                                          <p:spTgt spid="6147">
                                            <p:txEl>
                                              <p:pRg st="2" end="2"/>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898"/>
                                          </p:stCondLst>
                                        </p:cTn>
                                        <p:tgtEl>
                                          <p:spTgt spid="6147">
                                            <p:txEl>
                                              <p:pRg st="2" end="2"/>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P spid="6147" grpId="0" build="p"/>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idx="4294967295"/>
          </p:nvPr>
        </p:nvSpPr>
        <p:spPr>
          <a:noFill/>
          <a:ln w="9525">
            <a:noFill/>
            <a:miter lim="800000"/>
            <a:headEnd/>
            <a:tailEnd/>
          </a:ln>
          <a:effectLst/>
        </p:spPr>
        <p:txBody>
          <a:bodyPr vert="horz" wrap="square" lIns="91440" tIns="45720" rIns="91440" bIns="45720" numCol="1" anchor="ctr" anchorCtr="0" compatLnSpc="1">
            <a:prstTxWarp prst="textNoShape">
              <a:avLst/>
            </a:prstTxWarp>
          </a:bodyPr>
          <a:lstStyle/>
          <a:p>
            <a:r>
              <a:rPr lang="en-US" altLang="ko-KR" sz="4000" dirty="0" smtClean="0">
                <a:latin typeface="HY헤드라인M" pitchFamily="18" charset="-127"/>
                <a:ea typeface="HY헤드라인M" pitchFamily="18" charset="-127"/>
              </a:rPr>
              <a:t>4</a:t>
            </a:r>
            <a:r>
              <a:rPr lang="ko-KR" altLang="en-US" sz="4000" dirty="0" smtClean="0">
                <a:latin typeface="HY헤드라인M" pitchFamily="18" charset="-127"/>
                <a:ea typeface="HY헤드라인M" pitchFamily="18" charset="-127"/>
              </a:rPr>
              <a:t>가지 중요한 일</a:t>
            </a:r>
            <a:endParaRPr lang="en-US" altLang="ko-KR" sz="4000" dirty="0">
              <a:latin typeface="HY헤드라인M" pitchFamily="18" charset="-127"/>
              <a:ea typeface="HY헤드라인M" pitchFamily="18" charset="-127"/>
            </a:endParaRPr>
          </a:p>
        </p:txBody>
      </p:sp>
      <p:sp>
        <p:nvSpPr>
          <p:cNvPr id="14339" name="Rectangle 3"/>
          <p:cNvSpPr>
            <a:spLocks noGrp="1" noChangeArrowheads="1"/>
          </p:cNvSpPr>
          <p:nvPr>
            <p:ph type="body" idx="4294967295"/>
          </p:nvPr>
        </p:nvSpPr>
        <p:spPr>
          <a:noFill/>
          <a:ln w="9525">
            <a:noFill/>
            <a:miter lim="800000"/>
            <a:headEnd/>
            <a:tailEnd/>
          </a:ln>
          <a:effectLst/>
        </p:spPr>
        <p:txBody>
          <a:bodyPr vert="horz" wrap="square" lIns="91440" tIns="45720" rIns="91440" bIns="45720" numCol="1" anchor="t" anchorCtr="0" compatLnSpc="1">
            <a:prstTxWarp prst="textNoShape">
              <a:avLst/>
            </a:prstTxWarp>
          </a:bodyPr>
          <a:lstStyle/>
          <a:p>
            <a:pPr marL="533400" indent="-533400">
              <a:lnSpc>
                <a:spcPct val="120000"/>
              </a:lnSpc>
              <a:buFont typeface="+mj-lt"/>
              <a:buAutoNum type="arabicPeriod"/>
            </a:pPr>
            <a:r>
              <a:rPr lang="ko-KR" altLang="en-US" sz="2800" dirty="0" smtClean="0">
                <a:latin typeface="맑은 고딕" pitchFamily="50" charset="-127"/>
                <a:ea typeface="맑은 고딕" pitchFamily="50" charset="-127"/>
              </a:rPr>
              <a:t>유엔의 결의문 채택</a:t>
            </a:r>
            <a:r>
              <a:rPr lang="en-US" altLang="ko-KR" sz="2400" dirty="0" smtClean="0">
                <a:latin typeface="맑은 고딕" pitchFamily="50" charset="-127"/>
                <a:ea typeface="맑은 고딕" pitchFamily="50" charset="-127"/>
              </a:rPr>
              <a:t>(10</a:t>
            </a:r>
            <a:r>
              <a:rPr lang="ko-KR" altLang="en-US" sz="2400" dirty="0" smtClean="0">
                <a:latin typeface="맑은 고딕" pitchFamily="50" charset="-127"/>
                <a:ea typeface="맑은 고딕" pitchFamily="50" charset="-127"/>
              </a:rPr>
              <a:t>월 </a:t>
            </a:r>
            <a:r>
              <a:rPr lang="en-US" altLang="ko-KR" sz="2400" dirty="0" smtClean="0">
                <a:latin typeface="맑은 고딕" pitchFamily="50" charset="-127"/>
                <a:ea typeface="맑은 고딕" pitchFamily="50" charset="-127"/>
              </a:rPr>
              <a:t>16</a:t>
            </a:r>
            <a:r>
              <a:rPr lang="ko-KR" altLang="en-US" sz="2400" dirty="0" smtClean="0">
                <a:latin typeface="맑은 고딕" pitchFamily="50" charset="-127"/>
                <a:ea typeface="맑은 고딕" pitchFamily="50" charset="-127"/>
              </a:rPr>
              <a:t>일</a:t>
            </a:r>
            <a:r>
              <a:rPr lang="en-US" altLang="ko-KR" sz="2400" dirty="0" smtClean="0">
                <a:latin typeface="맑은 고딕" pitchFamily="50" charset="-127"/>
                <a:ea typeface="맑은 고딕" pitchFamily="50" charset="-127"/>
              </a:rPr>
              <a:t>)</a:t>
            </a:r>
            <a:r>
              <a:rPr lang="en-US" altLang="ko-KR" sz="2800" dirty="0" smtClean="0">
                <a:latin typeface="맑은 고딕" pitchFamily="50" charset="-127"/>
                <a:ea typeface="맑은 고딕" pitchFamily="50" charset="-127"/>
              </a:rPr>
              <a:t>: </a:t>
            </a:r>
          </a:p>
          <a:p>
            <a:pPr marL="533400" indent="0">
              <a:lnSpc>
                <a:spcPct val="120000"/>
              </a:lnSpc>
              <a:buNone/>
            </a:pPr>
            <a:r>
              <a:rPr lang="ko-KR" altLang="en-US" sz="2400" dirty="0" smtClean="0">
                <a:latin typeface="맑은 고딕" pitchFamily="50" charset="-127"/>
                <a:ea typeface="맑은 고딕" pitchFamily="50" charset="-127"/>
              </a:rPr>
              <a:t>미국의 선제공격 옹호</a:t>
            </a:r>
            <a:r>
              <a:rPr lang="en-US" altLang="ko-KR" sz="2400" dirty="0" smtClean="0">
                <a:latin typeface="맑은 고딕" pitchFamily="50" charset="-127"/>
                <a:ea typeface="맑은 고딕" pitchFamily="50" charset="-127"/>
              </a:rPr>
              <a:t>. </a:t>
            </a:r>
          </a:p>
          <a:p>
            <a:pPr marL="533400" indent="-533400">
              <a:lnSpc>
                <a:spcPct val="120000"/>
              </a:lnSpc>
              <a:buFont typeface="+mj-lt"/>
              <a:buAutoNum type="arabicPeriod" startAt="2"/>
            </a:pPr>
            <a:r>
              <a:rPr lang="ko-KR" altLang="en-US" sz="2800" dirty="0" smtClean="0">
                <a:latin typeface="맑은 고딕" pitchFamily="50" charset="-127"/>
                <a:ea typeface="맑은 고딕" pitchFamily="50" charset="-127"/>
              </a:rPr>
              <a:t>일본의 자위대 파병 최종 승인 </a:t>
            </a:r>
            <a:r>
              <a:rPr lang="en-US" altLang="ko-KR" sz="2400" dirty="0" smtClean="0">
                <a:latin typeface="맑은 고딕" pitchFamily="50" charset="-127"/>
                <a:ea typeface="맑은 고딕" pitchFamily="50" charset="-127"/>
              </a:rPr>
              <a:t>(10</a:t>
            </a:r>
            <a:r>
              <a:rPr lang="ko-KR" altLang="en-US" sz="2400" dirty="0" smtClean="0">
                <a:latin typeface="맑은 고딕" pitchFamily="50" charset="-127"/>
                <a:ea typeface="맑은 고딕" pitchFamily="50" charset="-127"/>
              </a:rPr>
              <a:t>월 </a:t>
            </a:r>
            <a:r>
              <a:rPr lang="en-US" altLang="ko-KR" sz="2400" dirty="0" smtClean="0">
                <a:latin typeface="맑은 고딕" pitchFamily="50" charset="-127"/>
                <a:ea typeface="맑은 고딕" pitchFamily="50" charset="-127"/>
              </a:rPr>
              <a:t>17</a:t>
            </a:r>
            <a:r>
              <a:rPr lang="ko-KR" altLang="en-US" sz="2400" dirty="0" smtClean="0">
                <a:latin typeface="맑은 고딕" pitchFamily="50" charset="-127"/>
                <a:ea typeface="맑은 고딕" pitchFamily="50" charset="-127"/>
              </a:rPr>
              <a:t>일</a:t>
            </a:r>
            <a:r>
              <a:rPr lang="en-US" altLang="ko-KR" sz="2400" dirty="0" smtClean="0">
                <a:latin typeface="맑은 고딕" pitchFamily="50" charset="-127"/>
                <a:ea typeface="맑은 고딕" pitchFamily="50" charset="-127"/>
              </a:rPr>
              <a:t>)</a:t>
            </a:r>
          </a:p>
          <a:p>
            <a:pPr marL="533400" indent="-533400">
              <a:lnSpc>
                <a:spcPct val="120000"/>
              </a:lnSpc>
              <a:buFont typeface="+mj-lt"/>
              <a:buAutoNum type="arabicPeriod" startAt="2"/>
            </a:pPr>
            <a:r>
              <a:rPr lang="ko-KR" altLang="en-US" sz="2800" dirty="0" smtClean="0">
                <a:latin typeface="맑은 고딕" pitchFamily="50" charset="-127"/>
                <a:ea typeface="맑은 고딕" pitchFamily="50" charset="-127"/>
              </a:rPr>
              <a:t>북한 정부 핵 재처리 완료 선언</a:t>
            </a:r>
            <a:r>
              <a:rPr lang="en-US" altLang="ko-KR" sz="2400" dirty="0" smtClean="0">
                <a:latin typeface="맑은 고딕" pitchFamily="50" charset="-127"/>
                <a:ea typeface="맑은 고딕" pitchFamily="50" charset="-127"/>
              </a:rPr>
              <a:t>(10</a:t>
            </a:r>
            <a:r>
              <a:rPr lang="ko-KR" altLang="en-US" sz="2400" dirty="0" smtClean="0">
                <a:latin typeface="맑은 고딕" pitchFamily="50" charset="-127"/>
                <a:ea typeface="맑은 고딕" pitchFamily="50" charset="-127"/>
              </a:rPr>
              <a:t>월 </a:t>
            </a:r>
            <a:r>
              <a:rPr lang="en-US" altLang="ko-KR" sz="2400" dirty="0" smtClean="0">
                <a:latin typeface="맑은 고딕" pitchFamily="50" charset="-127"/>
                <a:ea typeface="맑은 고딕" pitchFamily="50" charset="-127"/>
              </a:rPr>
              <a:t>2</a:t>
            </a:r>
            <a:r>
              <a:rPr lang="ko-KR" altLang="en-US" sz="2400" dirty="0" smtClean="0">
                <a:latin typeface="맑은 고딕" pitchFamily="50" charset="-127"/>
                <a:ea typeface="맑은 고딕" pitchFamily="50" charset="-127"/>
              </a:rPr>
              <a:t>일</a:t>
            </a:r>
            <a:r>
              <a:rPr lang="en-US" altLang="ko-KR" sz="2400" dirty="0" smtClean="0">
                <a:latin typeface="맑은 고딕" pitchFamily="50" charset="-127"/>
                <a:ea typeface="맑은 고딕" pitchFamily="50" charset="-127"/>
              </a:rPr>
              <a:t>)</a:t>
            </a:r>
            <a:r>
              <a:rPr lang="en-US" altLang="ko-KR" sz="2800" dirty="0" smtClean="0">
                <a:latin typeface="맑은 고딕" pitchFamily="50" charset="-127"/>
                <a:ea typeface="맑은 고딕" pitchFamily="50" charset="-127"/>
              </a:rPr>
              <a:t> </a:t>
            </a:r>
          </a:p>
          <a:p>
            <a:pPr marL="533400" indent="0">
              <a:lnSpc>
                <a:spcPct val="120000"/>
              </a:lnSpc>
              <a:buNone/>
            </a:pPr>
            <a:r>
              <a:rPr lang="ko-KR" altLang="en-US" sz="2800" dirty="0" smtClean="0">
                <a:latin typeface="맑은 고딕" pitchFamily="50" charset="-127"/>
                <a:ea typeface="맑은 고딕" pitchFamily="50" charset="-127"/>
              </a:rPr>
              <a:t>핵 실험 가능성 제기</a:t>
            </a:r>
            <a:r>
              <a:rPr lang="en-US" altLang="ko-KR" sz="2400" dirty="0" smtClean="0">
                <a:latin typeface="맑은 고딕" pitchFamily="50" charset="-127"/>
                <a:ea typeface="맑은 고딕" pitchFamily="50" charset="-127"/>
              </a:rPr>
              <a:t>(10</a:t>
            </a:r>
            <a:r>
              <a:rPr lang="ko-KR" altLang="en-US" sz="2400" dirty="0" smtClean="0">
                <a:latin typeface="맑은 고딕" pitchFamily="50" charset="-127"/>
                <a:ea typeface="맑은 고딕" pitchFamily="50" charset="-127"/>
              </a:rPr>
              <a:t>월 </a:t>
            </a:r>
            <a:r>
              <a:rPr lang="en-US" altLang="ko-KR" sz="2400" dirty="0" smtClean="0">
                <a:latin typeface="맑은 고딕" pitchFamily="50" charset="-127"/>
                <a:ea typeface="맑은 고딕" pitchFamily="50" charset="-127"/>
              </a:rPr>
              <a:t>16</a:t>
            </a:r>
            <a:r>
              <a:rPr lang="ko-KR" altLang="en-US" sz="2400" dirty="0" smtClean="0">
                <a:latin typeface="맑은 고딕" pitchFamily="50" charset="-127"/>
                <a:ea typeface="맑은 고딕" pitchFamily="50" charset="-127"/>
              </a:rPr>
              <a:t>일</a:t>
            </a:r>
            <a:r>
              <a:rPr lang="en-US" altLang="ko-KR" sz="2400" dirty="0" smtClean="0">
                <a:latin typeface="맑은 고딕" pitchFamily="50" charset="-127"/>
                <a:ea typeface="맑은 고딕" pitchFamily="50" charset="-127"/>
              </a:rPr>
              <a:t>) </a:t>
            </a:r>
          </a:p>
          <a:p>
            <a:pPr marL="533400" indent="0">
              <a:lnSpc>
                <a:spcPct val="120000"/>
              </a:lnSpc>
              <a:buNone/>
            </a:pPr>
            <a:r>
              <a:rPr lang="ko-KR" altLang="en-US" sz="2800" dirty="0" smtClean="0">
                <a:latin typeface="맑은 고딕" pitchFamily="50" charset="-127"/>
                <a:ea typeface="맑은 고딕" pitchFamily="50" charset="-127"/>
              </a:rPr>
              <a:t>→ 한미동맹의 중요성이 더 강조됨</a:t>
            </a:r>
            <a:r>
              <a:rPr lang="en-US" altLang="ko-KR" sz="2800" dirty="0" smtClean="0">
                <a:latin typeface="맑은 고딕" pitchFamily="50" charset="-127"/>
                <a:ea typeface="맑은 고딕" pitchFamily="50" charset="-127"/>
              </a:rPr>
              <a:t>. </a:t>
            </a:r>
          </a:p>
          <a:p>
            <a:pPr marL="533400" indent="-533400">
              <a:lnSpc>
                <a:spcPct val="120000"/>
              </a:lnSpc>
              <a:buFont typeface="+mj-lt"/>
              <a:buAutoNum type="arabicPeriod" startAt="4"/>
            </a:pPr>
            <a:r>
              <a:rPr lang="ko-KR" altLang="en-US" sz="2800" dirty="0" smtClean="0">
                <a:latin typeface="맑은 고딕" pitchFamily="50" charset="-127"/>
                <a:ea typeface="맑은 고딕" pitchFamily="50" charset="-127"/>
              </a:rPr>
              <a:t>국회에서 베트남 파병의 효과를 둘러싼 논쟁</a:t>
            </a:r>
            <a:endParaRPr lang="en-US" altLang="ko-KR" sz="2800" dirty="0" smtClean="0">
              <a:latin typeface="맑은 고딕" pitchFamily="50" charset="-127"/>
              <a:ea typeface="맑은 고딕" pitchFamily="50" charset="-127"/>
            </a:endParaRPr>
          </a:p>
          <a:p>
            <a:pPr marL="1168400" indent="0">
              <a:lnSpc>
                <a:spcPct val="120000"/>
              </a:lnSpc>
              <a:buNone/>
            </a:pPr>
            <a:r>
              <a:rPr lang="ko-KR" altLang="en-US" sz="2800" dirty="0" smtClean="0">
                <a:solidFill>
                  <a:srgbClr val="FF0000"/>
                </a:solidFill>
                <a:latin typeface="맑은 고딕" pitchFamily="50" charset="-127"/>
                <a:ea typeface="맑은 고딕" pitchFamily="50" charset="-127"/>
              </a:rPr>
              <a:t>한국정부</a:t>
            </a:r>
            <a:r>
              <a:rPr lang="en-US" altLang="ko-KR" sz="2800" dirty="0" smtClean="0">
                <a:solidFill>
                  <a:srgbClr val="FF0000"/>
                </a:solidFill>
                <a:latin typeface="맑은 고딕" pitchFamily="50" charset="-127"/>
                <a:ea typeface="맑은 고딕" pitchFamily="50" charset="-127"/>
              </a:rPr>
              <a:t>: </a:t>
            </a:r>
            <a:r>
              <a:rPr lang="ko-KR" altLang="en-US" sz="2800" dirty="0" smtClean="0">
                <a:solidFill>
                  <a:srgbClr val="FF0000"/>
                </a:solidFill>
                <a:latin typeface="맑은 고딕" pitchFamily="50" charset="-127"/>
                <a:ea typeface="맑은 고딕" pitchFamily="50" charset="-127"/>
              </a:rPr>
              <a:t>파병결정</a:t>
            </a:r>
            <a:r>
              <a:rPr lang="en-US" altLang="ko-KR" sz="2800" dirty="0" smtClean="0">
                <a:solidFill>
                  <a:srgbClr val="FF0000"/>
                </a:solidFill>
                <a:latin typeface="맑은 고딕" pitchFamily="50" charset="-127"/>
                <a:ea typeface="맑은 고딕" pitchFamily="50" charset="-127"/>
              </a:rPr>
              <a:t>.</a:t>
            </a:r>
            <a:endParaRPr lang="en-US" altLang="ko-KR" sz="2800" dirty="0">
              <a:solidFill>
                <a:srgbClr val="FF0000"/>
              </a:solidFill>
              <a:latin typeface="맑은 고딕" pitchFamily="50" charset="-127"/>
              <a:ea typeface="맑은 고딕" pitchFamily="50" charset="-127"/>
            </a:endParaRPr>
          </a:p>
        </p:txBody>
      </p:sp>
      <p:sp>
        <p:nvSpPr>
          <p:cNvPr id="5" name="줄무늬가 있는 오른쪽 화살표 4"/>
          <p:cNvSpPr/>
          <p:nvPr/>
        </p:nvSpPr>
        <p:spPr>
          <a:xfrm>
            <a:off x="548604" y="5868635"/>
            <a:ext cx="999059" cy="360040"/>
          </a:xfrm>
          <a:prstGeom prst="striped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4338"/>
                                        </p:tgtEl>
                                        <p:attrNameLst>
                                          <p:attrName>style.visibility</p:attrName>
                                        </p:attrNameLst>
                                      </p:cBhvr>
                                      <p:to>
                                        <p:strVal val="visible"/>
                                      </p:to>
                                    </p:set>
                                    <p:animEffect transition="in" filter="randombar(horizontal)">
                                      <p:cBhvr>
                                        <p:cTn id="7" dur="600">
                                          <p:stCondLst>
                                            <p:cond delay="0"/>
                                          </p:stCondLst>
                                        </p:cTn>
                                        <p:tgtEl>
                                          <p:spTgt spid="1433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4339">
                                            <p:txEl>
                                              <p:pRg st="0" end="0"/>
                                            </p:txEl>
                                          </p:spTgt>
                                        </p:tgtEl>
                                        <p:attrNameLst>
                                          <p:attrName>style.visibility</p:attrName>
                                        </p:attrNameLst>
                                      </p:cBhvr>
                                      <p:to>
                                        <p:strVal val="visible"/>
                                      </p:to>
                                    </p:set>
                                    <p:animEffect transition="in" filter="randombar(horizontal)">
                                      <p:cBhvr>
                                        <p:cTn id="12" dur="500"/>
                                        <p:tgtEl>
                                          <p:spTgt spid="1433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4339">
                                            <p:txEl>
                                              <p:pRg st="1" end="1"/>
                                            </p:txEl>
                                          </p:spTgt>
                                        </p:tgtEl>
                                        <p:attrNameLst>
                                          <p:attrName>style.visibility</p:attrName>
                                        </p:attrNameLst>
                                      </p:cBhvr>
                                      <p:to>
                                        <p:strVal val="visible"/>
                                      </p:to>
                                    </p:set>
                                    <p:animEffect transition="in" filter="randombar(horizontal)">
                                      <p:cBhvr>
                                        <p:cTn id="17" dur="500"/>
                                        <p:tgtEl>
                                          <p:spTgt spid="1433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4339">
                                            <p:txEl>
                                              <p:pRg st="2" end="2"/>
                                            </p:txEl>
                                          </p:spTgt>
                                        </p:tgtEl>
                                        <p:attrNameLst>
                                          <p:attrName>style.visibility</p:attrName>
                                        </p:attrNameLst>
                                      </p:cBhvr>
                                      <p:to>
                                        <p:strVal val="visible"/>
                                      </p:to>
                                    </p:set>
                                    <p:animEffect transition="in" filter="randombar(horizontal)">
                                      <p:cBhvr>
                                        <p:cTn id="22" dur="500"/>
                                        <p:tgtEl>
                                          <p:spTgt spid="1433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4339">
                                            <p:txEl>
                                              <p:pRg st="3" end="3"/>
                                            </p:txEl>
                                          </p:spTgt>
                                        </p:tgtEl>
                                        <p:attrNameLst>
                                          <p:attrName>style.visibility</p:attrName>
                                        </p:attrNameLst>
                                      </p:cBhvr>
                                      <p:to>
                                        <p:strVal val="visible"/>
                                      </p:to>
                                    </p:set>
                                    <p:animEffect transition="in" filter="randombar(horizontal)">
                                      <p:cBhvr>
                                        <p:cTn id="27" dur="500"/>
                                        <p:tgtEl>
                                          <p:spTgt spid="1433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14339">
                                            <p:txEl>
                                              <p:pRg st="4" end="4"/>
                                            </p:txEl>
                                          </p:spTgt>
                                        </p:tgtEl>
                                        <p:attrNameLst>
                                          <p:attrName>style.visibility</p:attrName>
                                        </p:attrNameLst>
                                      </p:cBhvr>
                                      <p:to>
                                        <p:strVal val="visible"/>
                                      </p:to>
                                    </p:set>
                                    <p:animEffect transition="in" filter="randombar(horizontal)">
                                      <p:cBhvr>
                                        <p:cTn id="32" dur="500"/>
                                        <p:tgtEl>
                                          <p:spTgt spid="14339">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14339">
                                            <p:txEl>
                                              <p:pRg st="5" end="5"/>
                                            </p:txEl>
                                          </p:spTgt>
                                        </p:tgtEl>
                                        <p:attrNameLst>
                                          <p:attrName>style.visibility</p:attrName>
                                        </p:attrNameLst>
                                      </p:cBhvr>
                                      <p:to>
                                        <p:strVal val="visible"/>
                                      </p:to>
                                    </p:set>
                                    <p:animEffect transition="in" filter="randombar(horizontal)">
                                      <p:cBhvr>
                                        <p:cTn id="37" dur="500"/>
                                        <p:tgtEl>
                                          <p:spTgt spid="14339">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14339">
                                            <p:txEl>
                                              <p:pRg st="6" end="6"/>
                                            </p:txEl>
                                          </p:spTgt>
                                        </p:tgtEl>
                                        <p:attrNameLst>
                                          <p:attrName>style.visibility</p:attrName>
                                        </p:attrNameLst>
                                      </p:cBhvr>
                                      <p:to>
                                        <p:strVal val="visible"/>
                                      </p:to>
                                    </p:set>
                                    <p:animEffect transition="in" filter="randombar(horizontal)">
                                      <p:cBhvr>
                                        <p:cTn id="42" dur="500"/>
                                        <p:tgtEl>
                                          <p:spTgt spid="14339">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grpId="0" nodeType="clickEffect">
                                  <p:stCondLst>
                                    <p:cond delay="0"/>
                                  </p:stCondLst>
                                  <p:childTnLst>
                                    <p:set>
                                      <p:cBhvr>
                                        <p:cTn id="46" dur="1" fill="hold">
                                          <p:stCondLst>
                                            <p:cond delay="0"/>
                                          </p:stCondLst>
                                        </p:cTn>
                                        <p:tgtEl>
                                          <p:spTgt spid="14339">
                                            <p:txEl>
                                              <p:pRg st="7" end="7"/>
                                            </p:txEl>
                                          </p:spTgt>
                                        </p:tgtEl>
                                        <p:attrNameLst>
                                          <p:attrName>style.visibility</p:attrName>
                                        </p:attrNameLst>
                                      </p:cBhvr>
                                      <p:to>
                                        <p:strVal val="visible"/>
                                      </p:to>
                                    </p:set>
                                    <p:animEffect transition="in" filter="randombar(horizontal)">
                                      <p:cBhvr>
                                        <p:cTn id="47" dur="500"/>
                                        <p:tgtEl>
                                          <p:spTgt spid="1433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p:bldP spid="14339"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noFill/>
          <a:ln w="9525">
            <a:noFill/>
            <a:miter lim="800000"/>
            <a:headEnd/>
            <a:tailEnd/>
          </a:ln>
          <a:effectLst/>
        </p:spPr>
        <p:txBody>
          <a:bodyPr vert="horz" wrap="square" lIns="91440" tIns="45720" rIns="91440" bIns="45720" numCol="1" anchor="ctr" anchorCtr="0" compatLnSpc="1">
            <a:prstTxWarp prst="textNoShape">
              <a:avLst/>
            </a:prstTxWarp>
          </a:bodyPr>
          <a:lstStyle/>
          <a:p>
            <a:r>
              <a:rPr lang="ko-KR" altLang="en-US" sz="4000" dirty="0" smtClean="0">
                <a:latin typeface="HY헤드라인M" pitchFamily="18" charset="-127"/>
                <a:ea typeface="HY헤드라인M" pitchFamily="18" charset="-127"/>
              </a:rPr>
              <a:t>악순환</a:t>
            </a:r>
            <a:endParaRPr lang="en-US" altLang="ko-KR" sz="4000" dirty="0">
              <a:latin typeface="HY헤드라인M" pitchFamily="18" charset="-127"/>
              <a:ea typeface="HY헤드라인M" pitchFamily="18" charset="-127"/>
            </a:endParaRPr>
          </a:p>
        </p:txBody>
      </p:sp>
      <p:sp>
        <p:nvSpPr>
          <p:cNvPr id="76803" name="Rectangle 3"/>
          <p:cNvSpPr>
            <a:spLocks noGrp="1" noChangeArrowheads="1"/>
          </p:cNvSpPr>
          <p:nvPr>
            <p:ph type="body" idx="1"/>
          </p:nvPr>
        </p:nvSpPr>
        <p:spPr>
          <a:noFill/>
          <a:ln w="9525">
            <a:noFill/>
            <a:miter lim="800000"/>
            <a:headEnd/>
            <a:tailEnd/>
          </a:ln>
          <a:effectLst/>
        </p:spPr>
        <p:txBody>
          <a:bodyPr vert="horz" wrap="square" lIns="91440" tIns="45720" rIns="91440" bIns="45720" numCol="1" anchor="t" anchorCtr="0" compatLnSpc="1">
            <a:prstTxWarp prst="textNoShape">
              <a:avLst/>
            </a:prstTxWarp>
          </a:bodyPr>
          <a:lstStyle/>
          <a:p>
            <a:pPr marL="533400" indent="-533400">
              <a:lnSpc>
                <a:spcPct val="200000"/>
              </a:lnSpc>
              <a:buFont typeface="Wingdings" pitchFamily="2" charset="2"/>
              <a:buChar char="ü"/>
            </a:pPr>
            <a:r>
              <a:rPr lang="ko-KR" altLang="en-US" sz="2800" dirty="0" smtClean="0">
                <a:latin typeface="맑은 고딕" pitchFamily="50" charset="-127"/>
                <a:ea typeface="맑은 고딕" pitchFamily="50" charset="-127"/>
              </a:rPr>
              <a:t>아프가니스탄 </a:t>
            </a:r>
            <a:r>
              <a:rPr lang="ko-KR" altLang="en-US" sz="2800" dirty="0" err="1" smtClean="0">
                <a:latin typeface="맑은 고딕" pitchFamily="50" charset="-127"/>
                <a:ea typeface="맑은 고딕" pitchFamily="50" charset="-127"/>
              </a:rPr>
              <a:t>재파병</a:t>
            </a:r>
            <a:r>
              <a:rPr lang="ko-KR" altLang="en-US" sz="2800" dirty="0" smtClean="0">
                <a:latin typeface="맑은 고딕" pitchFamily="50" charset="-127"/>
                <a:ea typeface="맑은 고딕" pitchFamily="50" charset="-127"/>
              </a:rPr>
              <a:t> 문제 거론</a:t>
            </a:r>
            <a:r>
              <a:rPr lang="en-US" altLang="ko-KR" sz="2800" dirty="0" smtClean="0">
                <a:latin typeface="맑은 고딕" pitchFamily="50" charset="-127"/>
                <a:ea typeface="맑은 고딕" pitchFamily="50" charset="-127"/>
              </a:rPr>
              <a:t>: </a:t>
            </a:r>
          </a:p>
          <a:p>
            <a:pPr marL="533400" indent="0">
              <a:lnSpc>
                <a:spcPct val="200000"/>
              </a:lnSpc>
              <a:buNone/>
            </a:pPr>
            <a:r>
              <a:rPr lang="en-US" altLang="ko-KR" sz="2400" dirty="0" smtClean="0">
                <a:latin typeface="맑은 고딕" pitchFamily="50" charset="-127"/>
                <a:ea typeface="맑은 고딕" pitchFamily="50" charset="-127"/>
              </a:rPr>
              <a:t>“</a:t>
            </a:r>
            <a:r>
              <a:rPr lang="ko-KR" altLang="en-US" sz="2400" dirty="0" smtClean="0">
                <a:latin typeface="맑은 고딕" pitchFamily="50" charset="-127"/>
                <a:ea typeface="맑은 고딕" pitchFamily="50" charset="-127"/>
              </a:rPr>
              <a:t>무엇을 얻을 것이 있는가</a:t>
            </a:r>
            <a:r>
              <a:rPr lang="en-US" altLang="ko-KR" sz="2400" dirty="0" smtClean="0">
                <a:latin typeface="맑은 고딕" pitchFamily="50" charset="-127"/>
                <a:ea typeface="맑은 고딕" pitchFamily="50" charset="-127"/>
              </a:rPr>
              <a:t>?”</a:t>
            </a:r>
          </a:p>
          <a:p>
            <a:pPr marL="533400" indent="-533400">
              <a:lnSpc>
                <a:spcPct val="200000"/>
              </a:lnSpc>
              <a:buFont typeface="Wingdings" pitchFamily="2" charset="2"/>
              <a:buChar char="ü"/>
            </a:pPr>
            <a:r>
              <a:rPr lang="ko-KR" altLang="en-US" sz="2800" dirty="0" smtClean="0">
                <a:latin typeface="맑은 고딕" pitchFamily="50" charset="-127"/>
                <a:ea typeface="맑은 고딕" pitchFamily="50" charset="-127"/>
              </a:rPr>
              <a:t>러일전쟁</a:t>
            </a:r>
            <a:r>
              <a:rPr lang="en-US" altLang="ko-KR" sz="2800" dirty="0" smtClean="0">
                <a:latin typeface="맑은 고딕" pitchFamily="50" charset="-127"/>
                <a:ea typeface="맑은 고딕" pitchFamily="50" charset="-127"/>
              </a:rPr>
              <a:t>, </a:t>
            </a:r>
            <a:r>
              <a:rPr lang="ko-KR" altLang="en-US" sz="2800" dirty="0" smtClean="0">
                <a:latin typeface="맑은 고딕" pitchFamily="50" charset="-127"/>
                <a:ea typeface="맑은 고딕" pitchFamily="50" charset="-127"/>
              </a:rPr>
              <a:t>만주사변</a:t>
            </a:r>
            <a:r>
              <a:rPr lang="en-US" altLang="ko-KR" sz="2800" dirty="0" smtClean="0">
                <a:latin typeface="맑은 고딕" pitchFamily="50" charset="-127"/>
                <a:ea typeface="맑은 고딕" pitchFamily="50" charset="-127"/>
              </a:rPr>
              <a:t>, </a:t>
            </a:r>
            <a:r>
              <a:rPr lang="ko-KR" altLang="en-US" sz="2800" dirty="0" smtClean="0">
                <a:latin typeface="맑은 고딕" pitchFamily="50" charset="-127"/>
                <a:ea typeface="맑은 고딕" pitchFamily="50" charset="-127"/>
              </a:rPr>
              <a:t>한국전쟁</a:t>
            </a:r>
            <a:r>
              <a:rPr lang="en-US" altLang="ko-KR" sz="2800" dirty="0" smtClean="0">
                <a:latin typeface="맑은 고딕" pitchFamily="50" charset="-127"/>
                <a:ea typeface="맑은 고딕" pitchFamily="50" charset="-127"/>
              </a:rPr>
              <a:t>, </a:t>
            </a:r>
            <a:r>
              <a:rPr lang="ko-KR" altLang="en-US" sz="2800" dirty="0" smtClean="0">
                <a:latin typeface="맑은 고딕" pitchFamily="50" charset="-127"/>
                <a:ea typeface="맑은 고딕" pitchFamily="50" charset="-127"/>
              </a:rPr>
              <a:t>베트남전쟁으로 이어지는 동아시아에서의 악순환</a:t>
            </a:r>
            <a:r>
              <a:rPr lang="en-US" altLang="ko-KR" sz="2800" dirty="0" smtClean="0">
                <a:latin typeface="맑은 고딕" pitchFamily="50" charset="-127"/>
                <a:ea typeface="맑은 고딕" pitchFamily="50" charset="-127"/>
              </a:rPr>
              <a:t>. </a:t>
            </a:r>
          </a:p>
          <a:p>
            <a:pPr marL="533400" indent="-533400">
              <a:lnSpc>
                <a:spcPct val="200000"/>
              </a:lnSpc>
              <a:buFont typeface="Wingdings" pitchFamily="2" charset="2"/>
              <a:buChar char="ü"/>
            </a:pPr>
            <a:r>
              <a:rPr lang="ko-KR" altLang="en-US" sz="2800" dirty="0" smtClean="0">
                <a:latin typeface="맑은 고딕" pitchFamily="50" charset="-127"/>
                <a:ea typeface="맑은 고딕" pitchFamily="50" charset="-127"/>
              </a:rPr>
              <a:t>이 악순환을 어떻게 끊을 것인가</a:t>
            </a:r>
            <a:r>
              <a:rPr lang="en-US" altLang="ko-KR" sz="2800" dirty="0" smtClean="0">
                <a:latin typeface="맑은 고딕" pitchFamily="50" charset="-127"/>
                <a:ea typeface="맑은 고딕" pitchFamily="50" charset="-127"/>
              </a:rPr>
              <a:t>?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z="4000" dirty="0" smtClean="0">
                <a:latin typeface="HY헤드라인M" pitchFamily="18" charset="-127"/>
                <a:ea typeface="HY헤드라인M" pitchFamily="18" charset="-127"/>
              </a:rPr>
              <a:t>미국은 이길 수 있었을까</a:t>
            </a:r>
            <a:r>
              <a:rPr lang="en-US" altLang="ko-KR" sz="4000" dirty="0" smtClean="0">
                <a:latin typeface="HY헤드라인M" pitchFamily="18" charset="-127"/>
                <a:ea typeface="HY헤드라인M" pitchFamily="18" charset="-127"/>
              </a:rPr>
              <a:t>?</a:t>
            </a:r>
            <a:endParaRPr lang="ko-KR" altLang="en-US" sz="4000" dirty="0">
              <a:latin typeface="HY헤드라인M" pitchFamily="18" charset="-127"/>
              <a:ea typeface="HY헤드라인M" pitchFamily="18" charset="-127"/>
            </a:endParaRPr>
          </a:p>
        </p:txBody>
      </p:sp>
      <p:sp>
        <p:nvSpPr>
          <p:cNvPr id="3" name="내용 개체 틀 2"/>
          <p:cNvSpPr>
            <a:spLocks noGrp="1"/>
          </p:cNvSpPr>
          <p:nvPr>
            <p:ph idx="1"/>
          </p:nvPr>
        </p:nvSpPr>
        <p:spPr>
          <a:noFill/>
          <a:ln w="9525">
            <a:noFill/>
            <a:miter lim="800000"/>
            <a:headEnd/>
            <a:tailEnd/>
          </a:ln>
          <a:effectLst/>
        </p:spPr>
        <p:txBody>
          <a:bodyPr vert="horz" wrap="square" lIns="91440" tIns="45720" rIns="91440" bIns="45720" numCol="1" anchor="t" anchorCtr="0" compatLnSpc="1">
            <a:prstTxWarp prst="textNoShape">
              <a:avLst/>
            </a:prstTxWarp>
          </a:bodyPr>
          <a:lstStyle/>
          <a:p>
            <a:pPr marL="533400" indent="-533400" algn="just">
              <a:lnSpc>
                <a:spcPct val="120000"/>
              </a:lnSpc>
              <a:buFont typeface="Wingdings" pitchFamily="2" charset="2"/>
              <a:buChar char="ü"/>
            </a:pPr>
            <a:r>
              <a:rPr lang="ko-KR" altLang="en-US" sz="2800" dirty="0" smtClean="0">
                <a:latin typeface="맑은 고딕" pitchFamily="50" charset="-127"/>
                <a:ea typeface="맑은 고딕" pitchFamily="50" charset="-127"/>
              </a:rPr>
              <a:t>서로 다른 평가</a:t>
            </a:r>
            <a:endParaRPr lang="en-US" altLang="ko-KR" sz="2800" dirty="0" smtClean="0">
              <a:latin typeface="맑은 고딕" pitchFamily="50" charset="-127"/>
              <a:ea typeface="맑은 고딕" pitchFamily="50" charset="-127"/>
            </a:endParaRPr>
          </a:p>
          <a:p>
            <a:pPr marL="533400" indent="-533400" algn="just">
              <a:lnSpc>
                <a:spcPct val="120000"/>
              </a:lnSpc>
              <a:buFont typeface="Wingdings" pitchFamily="2" charset="2"/>
              <a:buChar char="ü"/>
            </a:pPr>
            <a:r>
              <a:rPr lang="ko-KR" altLang="en-US" sz="2800" dirty="0" smtClean="0">
                <a:latin typeface="맑은 고딕" pitchFamily="50" charset="-127"/>
                <a:ea typeface="맑은 고딕" pitchFamily="50" charset="-127"/>
              </a:rPr>
              <a:t>일반적 평가는 잘못된 곳에서 잘못 개입한 전쟁</a:t>
            </a:r>
            <a:endParaRPr lang="en-US" altLang="ko-KR" sz="2800" dirty="0" smtClean="0">
              <a:latin typeface="맑은 고딕" pitchFamily="50" charset="-127"/>
              <a:ea typeface="맑은 고딕" pitchFamily="50" charset="-127"/>
            </a:endParaRPr>
          </a:p>
          <a:p>
            <a:pPr marL="533400" indent="-533400" algn="just">
              <a:lnSpc>
                <a:spcPct val="120000"/>
              </a:lnSpc>
              <a:buFont typeface="Wingdings" pitchFamily="2" charset="2"/>
              <a:buChar char="ü"/>
            </a:pPr>
            <a:r>
              <a:rPr lang="ko-KR" altLang="en-US" sz="2800" b="1" dirty="0" smtClean="0">
                <a:latin typeface="맑은 고딕" pitchFamily="50" charset="-127"/>
                <a:ea typeface="맑은 고딕" pitchFamily="50" charset="-127"/>
              </a:rPr>
              <a:t>그러나 </a:t>
            </a:r>
            <a:r>
              <a:rPr lang="en-US" altLang="ko-KR" sz="2800" b="1" dirty="0" smtClean="0">
                <a:latin typeface="맑은 고딕" pitchFamily="50" charset="-127"/>
                <a:ea typeface="맑은 고딕" pitchFamily="50" charset="-127"/>
              </a:rPr>
              <a:t>1980</a:t>
            </a:r>
            <a:r>
              <a:rPr lang="ko-KR" altLang="en-US" sz="2800" b="1" dirty="0" smtClean="0">
                <a:latin typeface="맑은 고딕" pitchFamily="50" charset="-127"/>
                <a:ea typeface="맑은 고딕" pitchFamily="50" charset="-127"/>
              </a:rPr>
              <a:t>년대 이후 보수의 반격 시작</a:t>
            </a:r>
            <a:r>
              <a:rPr lang="en-US" altLang="ko-KR" sz="2800" b="1" dirty="0" smtClean="0">
                <a:latin typeface="맑은 고딕" pitchFamily="50" charset="-127"/>
                <a:ea typeface="맑은 고딕" pitchFamily="50" charset="-127"/>
              </a:rPr>
              <a:t>:</a:t>
            </a:r>
            <a:r>
              <a:rPr lang="en-US" altLang="ko-KR" sz="2800" dirty="0" smtClean="0">
                <a:latin typeface="맑은 고딕" pitchFamily="50" charset="-127"/>
                <a:ea typeface="맑은 고딕" pitchFamily="50" charset="-127"/>
              </a:rPr>
              <a:t> </a:t>
            </a:r>
            <a:r>
              <a:rPr lang="ko-KR" altLang="en-US" sz="2800" dirty="0" smtClean="0">
                <a:latin typeface="맑은 고딕" pitchFamily="50" charset="-127"/>
                <a:ea typeface="맑은 고딕" pitchFamily="50" charset="-127"/>
              </a:rPr>
              <a:t>인도네시아에서의 학살</a:t>
            </a:r>
            <a:r>
              <a:rPr lang="en-US" altLang="ko-KR" sz="2400" dirty="0" smtClean="0">
                <a:latin typeface="맑은 고딕" pitchFamily="50" charset="-127"/>
                <a:ea typeface="맑은 고딕" pitchFamily="50" charset="-127"/>
              </a:rPr>
              <a:t>(1965)</a:t>
            </a:r>
            <a:r>
              <a:rPr lang="ko-KR" altLang="en-US" sz="2800" dirty="0" smtClean="0">
                <a:latin typeface="맑은 고딕" pitchFamily="50" charset="-127"/>
                <a:ea typeface="맑은 고딕" pitchFamily="50" charset="-127"/>
              </a:rPr>
              <a:t>에 대한 재평가</a:t>
            </a:r>
            <a:r>
              <a:rPr lang="en-US" altLang="ko-KR" sz="2800" dirty="0" smtClean="0">
                <a:latin typeface="맑은 고딕" pitchFamily="50" charset="-127"/>
                <a:ea typeface="맑은 고딕" pitchFamily="50" charset="-127"/>
              </a:rPr>
              <a:t>. </a:t>
            </a:r>
            <a:r>
              <a:rPr lang="ko-KR" altLang="en-US" sz="2800" dirty="0" err="1" smtClean="0">
                <a:latin typeface="맑은 고딕" pitchFamily="50" charset="-127"/>
                <a:ea typeface="맑은 고딕" pitchFamily="50" charset="-127"/>
              </a:rPr>
              <a:t>레이건</a:t>
            </a:r>
            <a:r>
              <a:rPr lang="en-US" altLang="ko-KR" sz="2800" dirty="0" smtClean="0">
                <a:latin typeface="맑은 고딕" pitchFamily="50" charset="-127"/>
                <a:ea typeface="맑은 고딕" pitchFamily="50" charset="-127"/>
              </a:rPr>
              <a:t>∙</a:t>
            </a:r>
            <a:r>
              <a:rPr lang="ko-KR" altLang="en-US" sz="2800" dirty="0" smtClean="0">
                <a:latin typeface="맑은 고딕" pitchFamily="50" charset="-127"/>
                <a:ea typeface="맑은 고딕" pitchFamily="50" charset="-127"/>
              </a:rPr>
              <a:t>대처</a:t>
            </a:r>
            <a:r>
              <a:rPr lang="en-US" altLang="ko-KR" sz="2800" dirty="0" smtClean="0">
                <a:latin typeface="맑은 고딕" pitchFamily="50" charset="-127"/>
                <a:ea typeface="맑은 고딕" pitchFamily="50" charset="-127"/>
              </a:rPr>
              <a:t>∙</a:t>
            </a:r>
            <a:r>
              <a:rPr lang="ko-KR" altLang="en-US" sz="2800" dirty="0" err="1" smtClean="0">
                <a:latin typeface="맑은 고딕" pitchFamily="50" charset="-127"/>
                <a:ea typeface="맑은 고딕" pitchFamily="50" charset="-127"/>
              </a:rPr>
              <a:t>나까소네에</a:t>
            </a:r>
            <a:r>
              <a:rPr lang="ko-KR" altLang="en-US" sz="2800" dirty="0" smtClean="0">
                <a:latin typeface="맑은 고딕" pitchFamily="50" charset="-127"/>
                <a:ea typeface="맑은 고딕" pitchFamily="50" charset="-127"/>
              </a:rPr>
              <a:t> 의한 </a:t>
            </a:r>
            <a:r>
              <a:rPr lang="ko-KR" altLang="en-US" sz="2800" dirty="0" err="1" smtClean="0">
                <a:latin typeface="맑은 고딕" pitchFamily="50" charset="-127"/>
                <a:ea typeface="맑은 고딕" pitchFamily="50" charset="-127"/>
              </a:rPr>
              <a:t>신자유주의적</a:t>
            </a:r>
            <a:r>
              <a:rPr lang="ko-KR" altLang="en-US" sz="2800" dirty="0" smtClean="0">
                <a:latin typeface="맑은 고딕" pitchFamily="50" charset="-127"/>
                <a:ea typeface="맑은 고딕" pitchFamily="50" charset="-127"/>
              </a:rPr>
              <a:t> 인식</a:t>
            </a:r>
            <a:r>
              <a:rPr lang="en-US" altLang="ko-KR" sz="2800" dirty="0" smtClean="0">
                <a:latin typeface="맑은 고딕" pitchFamily="50" charset="-127"/>
                <a:ea typeface="맑은 고딕" pitchFamily="50" charset="-127"/>
              </a:rPr>
              <a:t>. </a:t>
            </a:r>
            <a:r>
              <a:rPr lang="en-US" altLang="ko-KR" sz="2800" u="sng" dirty="0" smtClean="0">
                <a:latin typeface="맑은 고딕" pitchFamily="50" charset="-127"/>
                <a:ea typeface="맑은 고딕" pitchFamily="50" charset="-127"/>
              </a:rPr>
              <a:t>“</a:t>
            </a:r>
            <a:r>
              <a:rPr lang="ko-KR" altLang="en-US" sz="2800" u="sng" dirty="0" smtClean="0">
                <a:latin typeface="맑은 고딕" pitchFamily="50" charset="-127"/>
                <a:ea typeface="맑은 고딕" pitchFamily="50" charset="-127"/>
              </a:rPr>
              <a:t>베트남에 잘 개입했다</a:t>
            </a:r>
            <a:r>
              <a:rPr lang="en-US" altLang="ko-KR" sz="2800" u="sng" dirty="0" smtClean="0">
                <a:latin typeface="맑은 고딕" pitchFamily="50" charset="-127"/>
                <a:ea typeface="맑은 고딕" pitchFamily="50" charset="-127"/>
              </a:rPr>
              <a:t>. </a:t>
            </a:r>
            <a:r>
              <a:rPr lang="ko-KR" altLang="en-US" sz="2800" u="sng" dirty="0" smtClean="0">
                <a:latin typeface="맑은 고딕" pitchFamily="50" charset="-127"/>
                <a:ea typeface="맑은 고딕" pitchFamily="50" charset="-127"/>
              </a:rPr>
              <a:t>이길 수도 있었다</a:t>
            </a:r>
            <a:r>
              <a:rPr lang="en-US" altLang="ko-KR" sz="2800" u="sng" dirty="0" smtClean="0">
                <a:latin typeface="맑은 고딕" pitchFamily="50" charset="-127"/>
                <a:ea typeface="맑은 고딕" pitchFamily="50" charset="-127"/>
              </a:rPr>
              <a:t>.”</a:t>
            </a:r>
          </a:p>
          <a:p>
            <a:pPr marL="533400" indent="-533400" algn="just">
              <a:lnSpc>
                <a:spcPct val="120000"/>
              </a:lnSpc>
              <a:buFont typeface="Wingdings" pitchFamily="2" charset="2"/>
              <a:buChar char="ü"/>
            </a:pPr>
            <a:r>
              <a:rPr lang="ko-KR" altLang="en-US" sz="2800" dirty="0" smtClean="0">
                <a:latin typeface="맑은 고딕" pitchFamily="50" charset="-127"/>
                <a:ea typeface="맑은 고딕" pitchFamily="50" charset="-127"/>
              </a:rPr>
              <a:t>군사전략의 문제</a:t>
            </a:r>
            <a:r>
              <a:rPr lang="en-US" altLang="ko-KR" sz="2800" dirty="0" smtClean="0">
                <a:latin typeface="맑은 고딕" pitchFamily="50" charset="-127"/>
                <a:ea typeface="맑은 고딕" pitchFamily="50" charset="-127"/>
              </a:rPr>
              <a:t>: </a:t>
            </a:r>
            <a:r>
              <a:rPr lang="ko-KR" altLang="en-US" sz="2800" dirty="0" smtClean="0">
                <a:latin typeface="맑은 고딕" pitchFamily="50" charset="-127"/>
                <a:ea typeface="맑은 고딕" pitchFamily="50" charset="-127"/>
              </a:rPr>
              <a:t>선전포고는 있었는가</a:t>
            </a:r>
            <a:r>
              <a:rPr lang="en-US" altLang="ko-KR" sz="2800" dirty="0" smtClean="0">
                <a:latin typeface="맑은 고딕" pitchFamily="50" charset="-127"/>
                <a:ea typeface="맑은 고딕" pitchFamily="50" charset="-127"/>
              </a:rPr>
              <a:t>? </a:t>
            </a:r>
            <a:r>
              <a:rPr lang="ko-KR" altLang="en-US" sz="2800" dirty="0" smtClean="0">
                <a:latin typeface="맑은 고딕" pitchFamily="50" charset="-127"/>
                <a:ea typeface="맑은 고딕" pitchFamily="50" charset="-127"/>
              </a:rPr>
              <a:t>롤백은 가능했는가</a:t>
            </a:r>
            <a:r>
              <a:rPr lang="en-US" altLang="ko-KR" sz="2800" dirty="0" smtClean="0">
                <a:latin typeface="맑은 고딕" pitchFamily="50" charset="-127"/>
                <a:ea typeface="맑은 고딕" pitchFamily="50" charset="-127"/>
              </a:rPr>
              <a:t>?</a:t>
            </a:r>
            <a:r>
              <a:rPr lang="en-US" altLang="ko-KR" sz="2400" dirty="0" smtClean="0">
                <a:latin typeface="맑은 고딕" pitchFamily="50" charset="-127"/>
                <a:ea typeface="맑은 고딕" pitchFamily="50" charset="-127"/>
              </a:rPr>
              <a:t>(</a:t>
            </a:r>
            <a:r>
              <a:rPr lang="ko-KR" altLang="en-US" sz="2400" dirty="0" smtClean="0">
                <a:latin typeface="맑은 고딕" pitchFamily="50" charset="-127"/>
                <a:ea typeface="맑은 고딕" pitchFamily="50" charset="-127"/>
              </a:rPr>
              <a:t>한국전쟁의 </a:t>
            </a:r>
            <a:r>
              <a:rPr lang="ko-KR" altLang="en-US" sz="2400" dirty="0" err="1" smtClean="0">
                <a:latin typeface="맑은 고딕" pitchFamily="50" charset="-127"/>
                <a:ea typeface="맑은 고딕" pitchFamily="50" charset="-127"/>
              </a:rPr>
              <a:t>트라우마</a:t>
            </a:r>
            <a:r>
              <a:rPr lang="en-US" altLang="ko-KR" sz="2400" dirty="0" smtClean="0">
                <a:latin typeface="맑은 고딕" pitchFamily="50" charset="-127"/>
                <a:ea typeface="맑은 고딕" pitchFamily="50" charset="-127"/>
              </a:rPr>
              <a:t>)</a:t>
            </a:r>
            <a:r>
              <a:rPr lang="en-US" altLang="ko-KR" sz="2800" dirty="0" smtClean="0">
                <a:latin typeface="맑은 고딕" pitchFamily="50" charset="-127"/>
                <a:ea typeface="맑은 고딕" pitchFamily="50" charset="-127"/>
              </a:rPr>
              <a:t> </a:t>
            </a:r>
            <a:endParaRPr lang="ko-KR" altLang="en-US" sz="2800" dirty="0" smtClean="0">
              <a:latin typeface="맑은 고딕" pitchFamily="50" charset="-127"/>
              <a:ea typeface="맑은 고딕" pitchFamily="50" charset="-127"/>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noFill/>
          <a:ln w="9525">
            <a:noFill/>
            <a:miter lim="800000"/>
            <a:headEnd/>
            <a:tailEnd/>
          </a:ln>
          <a:effectLst/>
        </p:spPr>
        <p:txBody>
          <a:bodyPr vert="horz" wrap="square" lIns="91440" tIns="45720" rIns="91440" bIns="45720" numCol="1" anchor="ctr" anchorCtr="0" compatLnSpc="1">
            <a:prstTxWarp prst="textNoShape">
              <a:avLst/>
            </a:prstTxWarp>
          </a:bodyPr>
          <a:lstStyle/>
          <a:p>
            <a:r>
              <a:rPr lang="ko-KR" altLang="en-US" sz="4000" dirty="0" smtClean="0">
                <a:latin typeface="HY헤드라인M" pitchFamily="18" charset="-127"/>
                <a:ea typeface="HY헤드라인M" pitchFamily="18" charset="-127"/>
              </a:rPr>
              <a:t>미국의 개입</a:t>
            </a:r>
            <a:endParaRPr lang="ko-KR" altLang="en-US" sz="4000" dirty="0">
              <a:latin typeface="HY헤드라인M" pitchFamily="18" charset="-127"/>
              <a:ea typeface="HY헤드라인M" pitchFamily="18" charset="-127"/>
            </a:endParaRPr>
          </a:p>
        </p:txBody>
      </p:sp>
      <p:sp>
        <p:nvSpPr>
          <p:cNvPr id="3" name="내용 개체 틀 2"/>
          <p:cNvSpPr>
            <a:spLocks noGrp="1"/>
          </p:cNvSpPr>
          <p:nvPr>
            <p:ph idx="1"/>
          </p:nvPr>
        </p:nvSpPr>
        <p:spPr>
          <a:noFill/>
          <a:ln w="9525">
            <a:noFill/>
            <a:miter lim="800000"/>
            <a:headEnd/>
            <a:tailEnd/>
          </a:ln>
          <a:effectLst/>
        </p:spPr>
        <p:txBody>
          <a:bodyPr vert="horz" wrap="square" lIns="91440" tIns="45720" rIns="91440" bIns="45720" numCol="1" anchor="t" anchorCtr="0" compatLnSpc="1">
            <a:prstTxWarp prst="textNoShape">
              <a:avLst/>
            </a:prstTxWarp>
          </a:bodyPr>
          <a:lstStyle/>
          <a:p>
            <a:pPr marL="533400" indent="-533400">
              <a:lnSpc>
                <a:spcPct val="200000"/>
              </a:lnSpc>
              <a:buFont typeface="Wingdings" pitchFamily="2" charset="2"/>
              <a:buChar char="ü"/>
            </a:pPr>
            <a:r>
              <a:rPr lang="ko-KR" altLang="en-US" sz="2800" dirty="0" smtClean="0">
                <a:latin typeface="맑은 고딕" pitchFamily="50" charset="-127"/>
                <a:ea typeface="맑은 고딕" pitchFamily="50" charset="-127"/>
              </a:rPr>
              <a:t>미국의 오해</a:t>
            </a:r>
            <a:r>
              <a:rPr lang="en-US" altLang="ko-KR" sz="2800" dirty="0" smtClean="0">
                <a:latin typeface="맑은 고딕" pitchFamily="50" charset="-127"/>
                <a:ea typeface="맑은 고딕" pitchFamily="50" charset="-127"/>
              </a:rPr>
              <a:t>: </a:t>
            </a:r>
            <a:r>
              <a:rPr lang="ko-KR" altLang="en-US" sz="2800" dirty="0" smtClean="0">
                <a:latin typeface="맑은 고딕" pitchFamily="50" charset="-127"/>
                <a:ea typeface="맑은 고딕" pitchFamily="50" charset="-127"/>
              </a:rPr>
              <a:t>중국과 베트남</a:t>
            </a:r>
            <a:r>
              <a:rPr lang="en-US" altLang="ko-KR" sz="2800" dirty="0" smtClean="0">
                <a:latin typeface="맑은 고딕" pitchFamily="50" charset="-127"/>
                <a:ea typeface="맑은 고딕" pitchFamily="50" charset="-127"/>
              </a:rPr>
              <a:t>… </a:t>
            </a:r>
            <a:r>
              <a:rPr lang="ko-KR" altLang="en-US" sz="2800" dirty="0" smtClean="0">
                <a:latin typeface="맑은 고딕" pitchFamily="50" charset="-127"/>
                <a:ea typeface="맑은 고딕" pitchFamily="50" charset="-127"/>
              </a:rPr>
              <a:t>그 긴 역사</a:t>
            </a:r>
            <a:r>
              <a:rPr lang="en-US" altLang="ko-KR" sz="2800" dirty="0" smtClean="0">
                <a:latin typeface="맑은 고딕" pitchFamily="50" charset="-127"/>
                <a:ea typeface="맑은 고딕" pitchFamily="50" charset="-127"/>
              </a:rPr>
              <a:t>. </a:t>
            </a:r>
          </a:p>
          <a:p>
            <a:pPr marL="533400" indent="-533400">
              <a:lnSpc>
                <a:spcPct val="200000"/>
              </a:lnSpc>
              <a:buFont typeface="Wingdings" pitchFamily="2" charset="2"/>
              <a:buChar char="ü"/>
            </a:pPr>
            <a:r>
              <a:rPr lang="ko-KR" altLang="en-US" sz="2800" dirty="0" smtClean="0">
                <a:latin typeface="맑은 고딕" pitchFamily="50" charset="-127"/>
                <a:ea typeface="맑은 고딕" pitchFamily="50" charset="-127"/>
              </a:rPr>
              <a:t>미국은 베트남과 한국을 거의 동일시</a:t>
            </a:r>
            <a:r>
              <a:rPr lang="en-US" altLang="ko-KR" sz="2800" dirty="0" smtClean="0">
                <a:latin typeface="맑은 고딕" pitchFamily="50" charset="-127"/>
                <a:ea typeface="맑은 고딕" pitchFamily="50" charset="-127"/>
              </a:rPr>
              <a:t>.</a:t>
            </a:r>
          </a:p>
          <a:p>
            <a:pPr marL="533400" indent="-533400">
              <a:lnSpc>
                <a:spcPct val="200000"/>
              </a:lnSpc>
              <a:buFont typeface="Wingdings" pitchFamily="2" charset="2"/>
              <a:buChar char="ü"/>
            </a:pPr>
            <a:r>
              <a:rPr lang="ko-KR" altLang="en-US" sz="2800" dirty="0" smtClean="0">
                <a:latin typeface="맑은 고딕" pitchFamily="50" charset="-127"/>
                <a:ea typeface="맑은 고딕" pitchFamily="50" charset="-127"/>
              </a:rPr>
              <a:t>그리고 미국의 </a:t>
            </a:r>
            <a:r>
              <a:rPr lang="ko-KR" altLang="en-US" sz="2800" dirty="0" err="1" smtClean="0">
                <a:latin typeface="맑은 고딕" pitchFamily="50" charset="-127"/>
                <a:ea typeface="맑은 고딕" pitchFamily="50" charset="-127"/>
              </a:rPr>
              <a:t>트라우마</a:t>
            </a:r>
            <a:r>
              <a:rPr lang="en-US" altLang="ko-KR" sz="2800" dirty="0" smtClean="0">
                <a:latin typeface="맑은 고딕" pitchFamily="50" charset="-127"/>
                <a:ea typeface="맑은 고딕" pitchFamily="50" charset="-127"/>
              </a:rPr>
              <a:t>: </a:t>
            </a:r>
            <a:r>
              <a:rPr lang="ko-KR" altLang="en-US" sz="2800" dirty="0" smtClean="0">
                <a:latin typeface="맑은 고딕" pitchFamily="50" charset="-127"/>
                <a:ea typeface="맑은 고딕" pitchFamily="50" charset="-127"/>
              </a:rPr>
              <a:t>미국이 전쟁에서 질 수밖에 없었던 중요한 요소</a:t>
            </a:r>
            <a:r>
              <a:rPr lang="en-US" altLang="ko-KR" sz="2800" dirty="0" smtClean="0">
                <a:latin typeface="맑은 고딕" pitchFamily="50" charset="-127"/>
                <a:ea typeface="맑은 고딕" pitchFamily="50" charset="-127"/>
              </a:rPr>
              <a:t>.</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mg.hexun.com/2009-09-09/12102371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04" y="5136"/>
            <a:ext cx="5719824" cy="363988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www.ctbto.org/uploads/tx_ctbtoslider/Chine_nuclear_test_64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50779" y="3429000"/>
            <a:ext cx="6096000" cy="3429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84570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noFill/>
          <a:ln w="9525">
            <a:noFill/>
            <a:miter lim="800000"/>
            <a:headEnd/>
            <a:tailEnd/>
          </a:ln>
          <a:effectLst/>
        </p:spPr>
        <p:txBody>
          <a:bodyPr vert="horz" wrap="square" lIns="91440" tIns="45720" rIns="91440" bIns="45720" numCol="1" anchor="ctr" anchorCtr="0" compatLnSpc="1">
            <a:prstTxWarp prst="textNoShape">
              <a:avLst/>
            </a:prstTxWarp>
          </a:bodyPr>
          <a:lstStyle/>
          <a:p>
            <a:r>
              <a:rPr lang="ko-KR" altLang="en-US" sz="4000" dirty="0" smtClean="0">
                <a:latin typeface="HY헤드라인M" pitchFamily="18" charset="-127"/>
                <a:ea typeface="HY헤드라인M" pitchFamily="18" charset="-127"/>
              </a:rPr>
              <a:t>한국의 개입</a:t>
            </a:r>
            <a:endParaRPr lang="ko-KR" altLang="en-US" sz="4000" dirty="0">
              <a:latin typeface="HY헤드라인M" pitchFamily="18" charset="-127"/>
              <a:ea typeface="HY헤드라인M" pitchFamily="18" charset="-127"/>
            </a:endParaRPr>
          </a:p>
        </p:txBody>
      </p:sp>
      <p:sp>
        <p:nvSpPr>
          <p:cNvPr id="3" name="내용 개체 틀 2"/>
          <p:cNvSpPr>
            <a:spLocks noGrp="1"/>
          </p:cNvSpPr>
          <p:nvPr>
            <p:ph idx="1"/>
          </p:nvPr>
        </p:nvSpPr>
        <p:spPr>
          <a:noFill/>
          <a:ln w="9525">
            <a:noFill/>
            <a:miter lim="800000"/>
            <a:headEnd/>
            <a:tailEnd/>
          </a:ln>
          <a:effectLst/>
        </p:spPr>
        <p:txBody>
          <a:bodyPr vert="horz" wrap="square" lIns="91440" tIns="45720" rIns="91440" bIns="45720" numCol="1" anchor="t" anchorCtr="0" compatLnSpc="1">
            <a:prstTxWarp prst="textNoShape">
              <a:avLst/>
            </a:prstTxWarp>
          </a:bodyPr>
          <a:lstStyle/>
          <a:p>
            <a:pPr marL="533400" indent="-533400" algn="just">
              <a:buFont typeface="Wingdings" pitchFamily="2" charset="2"/>
              <a:buChar char="ü"/>
            </a:pPr>
            <a:r>
              <a:rPr lang="ko-KR" altLang="en-US" sz="2800" b="1" dirty="0" smtClean="0">
                <a:latin typeface="맑은 고딕" pitchFamily="50" charset="-127"/>
                <a:ea typeface="맑은 고딕" pitchFamily="50" charset="-127"/>
              </a:rPr>
              <a:t>해외파병과 주한미군</a:t>
            </a:r>
            <a:r>
              <a:rPr lang="en-US" altLang="ko-KR" sz="2800" b="1" dirty="0" smtClean="0">
                <a:latin typeface="맑은 고딕" pitchFamily="50" charset="-127"/>
                <a:ea typeface="맑은 고딕" pitchFamily="50" charset="-127"/>
              </a:rPr>
              <a:t>/</a:t>
            </a:r>
            <a:r>
              <a:rPr lang="ko-KR" altLang="en-US" sz="2800" b="1" dirty="0" smtClean="0">
                <a:latin typeface="맑은 고딕" pitchFamily="50" charset="-127"/>
                <a:ea typeface="맑은 고딕" pitchFamily="50" charset="-127"/>
              </a:rPr>
              <a:t>한국군 감축의 문제</a:t>
            </a:r>
            <a:r>
              <a:rPr lang="en-US" altLang="ko-KR" sz="2800" b="1" dirty="0" smtClean="0">
                <a:latin typeface="맑은 고딕" pitchFamily="50" charset="-127"/>
                <a:ea typeface="맑은 고딕" pitchFamily="50" charset="-127"/>
              </a:rPr>
              <a:t>: </a:t>
            </a:r>
            <a:r>
              <a:rPr lang="ko-KR" altLang="en-US" sz="2800" dirty="0" smtClean="0">
                <a:latin typeface="맑은 고딕" pitchFamily="50" charset="-127"/>
                <a:ea typeface="맑은 고딕" pitchFamily="50" charset="-127"/>
              </a:rPr>
              <a:t>이승만 정부의 인도네시아</a:t>
            </a:r>
            <a:r>
              <a:rPr lang="en-US" altLang="ko-KR" sz="2800" dirty="0" smtClean="0">
                <a:latin typeface="맑은 고딕" pitchFamily="50" charset="-127"/>
                <a:ea typeface="맑은 고딕" pitchFamily="50" charset="-127"/>
              </a:rPr>
              <a:t>, </a:t>
            </a:r>
            <a:r>
              <a:rPr lang="ko-KR" altLang="en-US" sz="2800" dirty="0" smtClean="0">
                <a:latin typeface="맑은 고딕" pitchFamily="50" charset="-127"/>
                <a:ea typeface="맑은 고딕" pitchFamily="50" charset="-127"/>
              </a:rPr>
              <a:t>인도차이나 파병 제안</a:t>
            </a:r>
            <a:r>
              <a:rPr lang="en-US" altLang="ko-KR" sz="2800" dirty="0" smtClean="0">
                <a:latin typeface="맑은 고딕" pitchFamily="50" charset="-127"/>
                <a:ea typeface="맑은 고딕" pitchFamily="50" charset="-127"/>
              </a:rPr>
              <a:t>. </a:t>
            </a:r>
            <a:r>
              <a:rPr lang="ko-KR" altLang="en-US" sz="2800" dirty="0" smtClean="0">
                <a:latin typeface="맑은 고딕" pitchFamily="50" charset="-127"/>
                <a:ea typeface="맑은 고딕" pitchFamily="50" charset="-127"/>
              </a:rPr>
              <a:t>아이젠하워 행정부의 일축</a:t>
            </a:r>
            <a:endParaRPr lang="en-US" altLang="ko-KR" sz="2800" dirty="0" smtClean="0">
              <a:latin typeface="맑은 고딕" pitchFamily="50" charset="-127"/>
              <a:ea typeface="맑은 고딕" pitchFamily="50" charset="-127"/>
            </a:endParaRPr>
          </a:p>
          <a:p>
            <a:pPr marL="533400" indent="-533400" algn="just">
              <a:buFont typeface="Wingdings" pitchFamily="2" charset="2"/>
              <a:buChar char="ü"/>
            </a:pPr>
            <a:r>
              <a:rPr lang="ko-KR" altLang="en-US" sz="2800" b="1" dirty="0" smtClean="0">
                <a:latin typeface="맑은 고딕" pitchFamily="50" charset="-127"/>
                <a:ea typeface="맑은 고딕" pitchFamily="50" charset="-127"/>
              </a:rPr>
              <a:t>박정희 정부의 제안</a:t>
            </a:r>
            <a:r>
              <a:rPr lang="en-US" altLang="ko-KR" sz="2800" b="1" dirty="0" smtClean="0">
                <a:latin typeface="맑은 고딕" pitchFamily="50" charset="-127"/>
                <a:ea typeface="맑은 고딕" pitchFamily="50" charset="-127"/>
              </a:rPr>
              <a:t>: </a:t>
            </a:r>
            <a:r>
              <a:rPr lang="ko-KR" altLang="en-US" sz="2800" dirty="0" err="1" smtClean="0">
                <a:latin typeface="맑은 고딕" pitchFamily="50" charset="-127"/>
                <a:ea typeface="맑은 고딕" pitchFamily="50" charset="-127"/>
              </a:rPr>
              <a:t>버거플랜</a:t>
            </a:r>
            <a:r>
              <a:rPr lang="en-US" altLang="ko-KR" sz="2400" dirty="0" smtClean="0">
                <a:latin typeface="맑은 고딕" pitchFamily="50" charset="-127"/>
                <a:ea typeface="맑은 고딕" pitchFamily="50" charset="-127"/>
              </a:rPr>
              <a:t>(1961</a:t>
            </a:r>
            <a:r>
              <a:rPr lang="ko-KR" altLang="en-US" sz="2400" dirty="0" smtClean="0">
                <a:latin typeface="맑은 고딕" pitchFamily="50" charset="-127"/>
                <a:ea typeface="맑은 고딕" pitchFamily="50" charset="-127"/>
              </a:rPr>
              <a:t>년</a:t>
            </a:r>
            <a:r>
              <a:rPr lang="en-US" altLang="ko-KR" sz="2400" dirty="0" smtClean="0">
                <a:latin typeface="맑은 고딕" pitchFamily="50" charset="-127"/>
                <a:ea typeface="맑은 고딕" pitchFamily="50" charset="-127"/>
              </a:rPr>
              <a:t>/1962</a:t>
            </a:r>
            <a:r>
              <a:rPr lang="ko-KR" altLang="en-US" sz="2400" dirty="0" smtClean="0">
                <a:latin typeface="맑은 고딕" pitchFamily="50" charset="-127"/>
                <a:ea typeface="맑은 고딕" pitchFamily="50" charset="-127"/>
              </a:rPr>
              <a:t>년</a:t>
            </a:r>
            <a:r>
              <a:rPr lang="en-US" altLang="ko-KR" sz="2400" dirty="0" smtClean="0">
                <a:latin typeface="맑은 고딕" pitchFamily="50" charset="-127"/>
                <a:ea typeface="맑은 고딕" pitchFamily="50" charset="-127"/>
              </a:rPr>
              <a:t>)</a:t>
            </a:r>
            <a:r>
              <a:rPr lang="ko-KR" altLang="en-US" sz="2800" dirty="0" smtClean="0">
                <a:latin typeface="맑은 고딕" pitchFamily="50" charset="-127"/>
                <a:ea typeface="맑은 고딕" pitchFamily="50" charset="-127"/>
              </a:rPr>
              <a:t>에 대한 대응</a:t>
            </a:r>
            <a:r>
              <a:rPr lang="en-US" altLang="ko-KR" sz="2800" dirty="0" smtClean="0">
                <a:latin typeface="맑은 고딕" pitchFamily="50" charset="-127"/>
                <a:ea typeface="맑은 고딕" pitchFamily="50" charset="-127"/>
              </a:rPr>
              <a:t>. </a:t>
            </a:r>
            <a:r>
              <a:rPr lang="ko-KR" altLang="en-US" sz="2800" dirty="0" smtClean="0">
                <a:latin typeface="맑은 고딕" pitchFamily="50" charset="-127"/>
                <a:ea typeface="맑은 고딕" pitchFamily="50" charset="-127"/>
              </a:rPr>
              <a:t>케네디 정부의 일축</a:t>
            </a:r>
            <a:r>
              <a:rPr lang="en-US" altLang="ko-KR" sz="2800" dirty="0" smtClean="0">
                <a:latin typeface="맑은 고딕" pitchFamily="50" charset="-127"/>
                <a:ea typeface="맑은 고딕" pitchFamily="50" charset="-127"/>
              </a:rPr>
              <a:t>. </a:t>
            </a:r>
            <a:r>
              <a:rPr lang="ko-KR" altLang="en-US" sz="2800" dirty="0" smtClean="0">
                <a:latin typeface="맑은 고딕" pitchFamily="50" charset="-127"/>
                <a:ea typeface="맑은 고딕" pitchFamily="50" charset="-127"/>
              </a:rPr>
              <a:t>아직 케네디 정부는 적극적으로 개입하지 않은 상황</a:t>
            </a:r>
            <a:r>
              <a:rPr lang="en-US" altLang="ko-KR" sz="2800" dirty="0" smtClean="0">
                <a:latin typeface="맑은 고딕" pitchFamily="50" charset="-127"/>
                <a:ea typeface="맑은 고딕" pitchFamily="50" charset="-127"/>
              </a:rPr>
              <a:t>.</a:t>
            </a:r>
          </a:p>
          <a:p>
            <a:pPr marL="533400" indent="-533400" algn="just">
              <a:buFont typeface="Wingdings" pitchFamily="2" charset="2"/>
              <a:buChar char="ü"/>
            </a:pPr>
            <a:r>
              <a:rPr lang="ko-KR" altLang="en-US" sz="2800" b="1" dirty="0" smtClean="0">
                <a:latin typeface="맑은 고딕" pitchFamily="50" charset="-127"/>
                <a:ea typeface="맑은 고딕" pitchFamily="50" charset="-127"/>
              </a:rPr>
              <a:t>케네디 사후 </a:t>
            </a:r>
            <a:r>
              <a:rPr lang="ko-KR" altLang="en-US" sz="2800" b="1" dirty="0" err="1" smtClean="0">
                <a:latin typeface="맑은 고딕" pitchFamily="50" charset="-127"/>
                <a:ea typeface="맑은 고딕" pitchFamily="50" charset="-127"/>
              </a:rPr>
              <a:t>존슨</a:t>
            </a:r>
            <a:r>
              <a:rPr lang="ko-KR" altLang="en-US" sz="2800" b="1" dirty="0" smtClean="0">
                <a:latin typeface="맑은 고딕" pitchFamily="50" charset="-127"/>
                <a:ea typeface="맑은 고딕" pitchFamily="50" charset="-127"/>
              </a:rPr>
              <a:t> 행정부의 요청</a:t>
            </a:r>
            <a:r>
              <a:rPr lang="en-US" altLang="ko-KR" sz="2800" b="1" dirty="0" smtClean="0">
                <a:latin typeface="맑은 고딕" pitchFamily="50" charset="-127"/>
                <a:ea typeface="맑은 고딕" pitchFamily="50" charset="-127"/>
              </a:rPr>
              <a:t>:</a:t>
            </a:r>
            <a:r>
              <a:rPr lang="en-US" altLang="ko-KR" sz="2800" dirty="0" smtClean="0">
                <a:latin typeface="맑은 고딕" pitchFamily="50" charset="-127"/>
                <a:ea typeface="맑은 고딕" pitchFamily="50" charset="-127"/>
              </a:rPr>
              <a:t> More Flag. </a:t>
            </a:r>
            <a:r>
              <a:rPr lang="ko-KR" altLang="en-US" sz="2800" dirty="0" smtClean="0">
                <a:latin typeface="맑은 고딕" pitchFamily="50" charset="-127"/>
                <a:ea typeface="맑은 고딕" pitchFamily="50" charset="-127"/>
              </a:rPr>
              <a:t>유엔 동원 불가능</a:t>
            </a:r>
            <a:r>
              <a:rPr lang="en-US" altLang="ko-KR" sz="2800" dirty="0" smtClean="0">
                <a:latin typeface="맑은 고딕" pitchFamily="50" charset="-127"/>
                <a:ea typeface="맑은 고딕" pitchFamily="50" charset="-127"/>
              </a:rPr>
              <a:t>. </a:t>
            </a:r>
            <a:r>
              <a:rPr lang="ko-KR" altLang="en-US" sz="2800" dirty="0" smtClean="0">
                <a:latin typeface="맑은 고딕" pitchFamily="50" charset="-127"/>
                <a:ea typeface="맑은 고딕" pitchFamily="50" charset="-127"/>
              </a:rPr>
              <a:t>프랑스</a:t>
            </a:r>
            <a:r>
              <a:rPr lang="en-US" altLang="ko-KR" sz="2800" dirty="0" smtClean="0">
                <a:latin typeface="맑은 고딕" pitchFamily="50" charset="-127"/>
                <a:ea typeface="맑은 고딕" pitchFamily="50" charset="-127"/>
              </a:rPr>
              <a:t>∙</a:t>
            </a:r>
            <a:r>
              <a:rPr lang="ko-KR" altLang="en-US" sz="2800" dirty="0" smtClean="0">
                <a:latin typeface="맑은 고딕" pitchFamily="50" charset="-127"/>
                <a:ea typeface="맑은 고딕" pitchFamily="50" charset="-127"/>
              </a:rPr>
              <a:t>영국의 참전 반대</a:t>
            </a:r>
            <a:r>
              <a:rPr lang="en-US" altLang="ko-KR" sz="2400" dirty="0" smtClean="0">
                <a:latin typeface="맑은 고딕" pitchFamily="50" charset="-127"/>
                <a:ea typeface="맑은 고딕" pitchFamily="50" charset="-127"/>
              </a:rPr>
              <a:t>(</a:t>
            </a:r>
            <a:r>
              <a:rPr lang="ko-KR" altLang="en-US" sz="2400" dirty="0" smtClean="0">
                <a:latin typeface="맑은 고딕" pitchFamily="50" charset="-127"/>
                <a:ea typeface="맑은 고딕" pitchFamily="50" charset="-127"/>
              </a:rPr>
              <a:t>알제리</a:t>
            </a:r>
            <a:r>
              <a:rPr lang="en-US" altLang="ko-KR" sz="2400" dirty="0" smtClean="0">
                <a:latin typeface="맑은 고딕" pitchFamily="50" charset="-127"/>
                <a:ea typeface="맑은 고딕" pitchFamily="50" charset="-127"/>
              </a:rPr>
              <a:t>, </a:t>
            </a:r>
            <a:r>
              <a:rPr lang="ko-KR" altLang="en-US" sz="2400" dirty="0" smtClean="0">
                <a:latin typeface="맑은 고딕" pitchFamily="50" charset="-127"/>
                <a:ea typeface="맑은 고딕" pitchFamily="50" charset="-127"/>
              </a:rPr>
              <a:t>중국의 문제</a:t>
            </a:r>
            <a:r>
              <a:rPr lang="en-US" altLang="ko-KR" sz="2400" dirty="0" smtClean="0">
                <a:latin typeface="맑은 고딕" pitchFamily="50" charset="-127"/>
                <a:ea typeface="맑은 고딕" pitchFamily="50" charset="-127"/>
              </a:rPr>
              <a:t>)</a:t>
            </a:r>
            <a:r>
              <a:rPr lang="en-US" altLang="ko-KR" sz="2800" dirty="0" smtClean="0">
                <a:latin typeface="맑은 고딕" pitchFamily="50" charset="-127"/>
                <a:ea typeface="맑은 고딕" pitchFamily="50" charset="-127"/>
              </a:rPr>
              <a:t>.</a:t>
            </a:r>
          </a:p>
          <a:p>
            <a:pPr marL="533400" indent="-533400" algn="just">
              <a:buFont typeface="Wingdings" pitchFamily="2" charset="2"/>
              <a:buChar char="ü"/>
            </a:pPr>
            <a:r>
              <a:rPr lang="ko-KR" altLang="en-US" sz="2800" dirty="0" smtClean="0">
                <a:latin typeface="맑은 고딕" pitchFamily="50" charset="-127"/>
                <a:ea typeface="맑은 고딕" pitchFamily="50" charset="-127"/>
              </a:rPr>
              <a:t>한국이 가지 않았다면</a:t>
            </a:r>
            <a:r>
              <a:rPr lang="en-US" altLang="ko-KR" sz="2800" dirty="0" smtClean="0">
                <a:latin typeface="맑은 고딕" pitchFamily="50" charset="-127"/>
                <a:ea typeface="맑은 고딕" pitchFamily="50" charset="-127"/>
              </a:rPr>
              <a:t>…</a:t>
            </a:r>
            <a:endParaRPr lang="ko-KR" altLang="en-US" sz="2800" dirty="0" smtClean="0">
              <a:latin typeface="맑은 고딕" pitchFamily="50" charset="-127"/>
              <a:ea typeface="맑은 고딕" pitchFamily="50" charset="-127"/>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cfile26.uf.tistory.com/image/27455D4A5270F4D615E3B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6632"/>
            <a:ext cx="4457703" cy="367240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monthly.chosun.com/upload/0601/0601_070_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64088" y="116632"/>
            <a:ext cx="3755383" cy="4536504"/>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koreastory.kr/data/cheditor4/1210/ff7b5bbfa3a9459bd86e190543aceb72_hm7vcItLy8OSQIxiuZOJ42m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505" y="3816735"/>
            <a:ext cx="5184576" cy="29246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69786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noFill/>
          <a:ln w="9525">
            <a:noFill/>
            <a:miter lim="800000"/>
            <a:headEnd/>
            <a:tailEnd/>
          </a:ln>
          <a:effectLst/>
        </p:spPr>
        <p:txBody>
          <a:bodyPr vert="horz" wrap="square" lIns="91440" tIns="45720" rIns="91440" bIns="45720" numCol="1" anchor="ctr" anchorCtr="0" compatLnSpc="1">
            <a:prstTxWarp prst="textNoShape">
              <a:avLst/>
            </a:prstTxWarp>
          </a:bodyPr>
          <a:lstStyle/>
          <a:p>
            <a:r>
              <a:rPr lang="ko-KR" altLang="en-US" sz="4000" dirty="0" smtClean="0">
                <a:latin typeface="HY헤드라인M" pitchFamily="18" charset="-127"/>
                <a:ea typeface="HY헤드라인M" pitchFamily="18" charset="-127"/>
              </a:rPr>
              <a:t>참전국</a:t>
            </a:r>
            <a:endParaRPr lang="ko-KR" altLang="en-US" sz="4000" dirty="0">
              <a:latin typeface="HY헤드라인M" pitchFamily="18" charset="-127"/>
              <a:ea typeface="HY헤드라인M" pitchFamily="18" charset="-127"/>
            </a:endParaRPr>
          </a:p>
        </p:txBody>
      </p:sp>
      <p:sp>
        <p:nvSpPr>
          <p:cNvPr id="3" name="내용 개체 틀 2"/>
          <p:cNvSpPr>
            <a:spLocks noGrp="1"/>
          </p:cNvSpPr>
          <p:nvPr>
            <p:ph idx="1"/>
          </p:nvPr>
        </p:nvSpPr>
        <p:spPr>
          <a:noFill/>
          <a:ln w="9525">
            <a:noFill/>
            <a:miter lim="800000"/>
            <a:headEnd/>
            <a:tailEnd/>
          </a:ln>
          <a:effectLst/>
        </p:spPr>
        <p:txBody>
          <a:bodyPr vert="horz" wrap="square" lIns="91440" tIns="45720" rIns="91440" bIns="45720" numCol="1" anchor="t" anchorCtr="0" compatLnSpc="1">
            <a:prstTxWarp prst="textNoShape">
              <a:avLst/>
            </a:prstTxWarp>
          </a:bodyPr>
          <a:lstStyle/>
          <a:p>
            <a:pPr marL="533400" indent="-533400" algn="just">
              <a:lnSpc>
                <a:spcPct val="110000"/>
              </a:lnSpc>
              <a:buFont typeface="Wingdings" pitchFamily="2" charset="2"/>
              <a:buChar char="ü"/>
            </a:pPr>
            <a:r>
              <a:rPr lang="ko-KR" altLang="en-US" sz="2800" dirty="0" smtClean="0">
                <a:latin typeface="맑은 고딕" pitchFamily="50" charset="-127"/>
                <a:ea typeface="맑은 고딕" pitchFamily="50" charset="-127"/>
              </a:rPr>
              <a:t>한국 </a:t>
            </a:r>
            <a:r>
              <a:rPr lang="en-US" altLang="ko-KR" sz="2800" dirty="0" smtClean="0">
                <a:latin typeface="맑은 고딕" pitchFamily="50" charset="-127"/>
                <a:ea typeface="맑은 고딕" pitchFamily="50" charset="-127"/>
              </a:rPr>
              <a:t>∙ </a:t>
            </a:r>
            <a:r>
              <a:rPr lang="ko-KR" altLang="en-US" sz="2800" dirty="0" smtClean="0">
                <a:latin typeface="맑은 고딕" pitchFamily="50" charset="-127"/>
                <a:ea typeface="맑은 고딕" pitchFamily="50" charset="-127"/>
              </a:rPr>
              <a:t>태국 </a:t>
            </a:r>
            <a:r>
              <a:rPr lang="en-US" altLang="ko-KR" sz="2800" dirty="0" smtClean="0">
                <a:latin typeface="맑은 고딕" pitchFamily="50" charset="-127"/>
                <a:ea typeface="맑은 고딕" pitchFamily="50" charset="-127"/>
              </a:rPr>
              <a:t>∙ </a:t>
            </a:r>
            <a:r>
              <a:rPr lang="ko-KR" altLang="en-US" sz="2800" dirty="0" smtClean="0">
                <a:latin typeface="맑은 고딕" pitchFamily="50" charset="-127"/>
                <a:ea typeface="맑은 고딕" pitchFamily="50" charset="-127"/>
              </a:rPr>
              <a:t>호주 </a:t>
            </a:r>
            <a:r>
              <a:rPr lang="en-US" altLang="ko-KR" sz="2800" dirty="0" smtClean="0">
                <a:latin typeface="맑은 고딕" pitchFamily="50" charset="-127"/>
                <a:ea typeface="맑은 고딕" pitchFamily="50" charset="-127"/>
              </a:rPr>
              <a:t>∙ </a:t>
            </a:r>
            <a:r>
              <a:rPr lang="ko-KR" altLang="en-US" sz="2800" dirty="0" smtClean="0">
                <a:latin typeface="맑은 고딕" pitchFamily="50" charset="-127"/>
                <a:ea typeface="맑은 고딕" pitchFamily="50" charset="-127"/>
              </a:rPr>
              <a:t>뉴질랜드 </a:t>
            </a:r>
            <a:r>
              <a:rPr lang="en-US" altLang="ko-KR" sz="2800" dirty="0" smtClean="0">
                <a:latin typeface="맑은 고딕" pitchFamily="50" charset="-127"/>
                <a:ea typeface="맑은 고딕" pitchFamily="50" charset="-127"/>
              </a:rPr>
              <a:t>∙ </a:t>
            </a:r>
            <a:r>
              <a:rPr lang="ko-KR" altLang="en-US" sz="2800" dirty="0" smtClean="0">
                <a:latin typeface="맑은 고딕" pitchFamily="50" charset="-127"/>
                <a:ea typeface="맑은 고딕" pitchFamily="50" charset="-127"/>
              </a:rPr>
              <a:t>필리핀</a:t>
            </a:r>
            <a:endParaRPr lang="en-US" altLang="ko-KR" sz="2800" dirty="0" smtClean="0">
              <a:latin typeface="맑은 고딕" pitchFamily="50" charset="-127"/>
              <a:ea typeface="맑은 고딕" pitchFamily="50" charset="-127"/>
            </a:endParaRPr>
          </a:p>
          <a:p>
            <a:pPr marL="533400" indent="-533400" algn="just">
              <a:lnSpc>
                <a:spcPct val="110000"/>
              </a:lnSpc>
              <a:buFont typeface="Wingdings" pitchFamily="2" charset="2"/>
              <a:buChar char="ü"/>
            </a:pPr>
            <a:r>
              <a:rPr lang="ko-KR" altLang="en-US" sz="2800" dirty="0" smtClean="0">
                <a:latin typeface="맑은 고딕" pitchFamily="50" charset="-127"/>
                <a:ea typeface="맑은 고딕" pitchFamily="50" charset="-127"/>
              </a:rPr>
              <a:t>참전을 희망했지만 파병하지 못한 국가</a:t>
            </a:r>
            <a:r>
              <a:rPr lang="en-US" altLang="ko-KR" sz="2800" dirty="0" smtClean="0">
                <a:latin typeface="맑은 고딕" pitchFamily="50" charset="-127"/>
                <a:ea typeface="맑은 고딕" pitchFamily="50" charset="-127"/>
              </a:rPr>
              <a:t>: </a:t>
            </a:r>
            <a:r>
              <a:rPr lang="ko-KR" altLang="en-US" sz="2800" dirty="0" smtClean="0">
                <a:latin typeface="맑은 고딕" pitchFamily="50" charset="-127"/>
                <a:ea typeface="맑은 고딕" pitchFamily="50" charset="-127"/>
              </a:rPr>
              <a:t>타이완</a:t>
            </a:r>
            <a:r>
              <a:rPr lang="en-US" altLang="ko-KR" sz="2400" dirty="0" smtClean="0">
                <a:latin typeface="맑은 고딕" pitchFamily="50" charset="-127"/>
                <a:ea typeface="맑은 고딕" pitchFamily="50" charset="-127"/>
              </a:rPr>
              <a:t>(31</a:t>
            </a:r>
            <a:r>
              <a:rPr lang="ko-KR" altLang="en-US" sz="2400" dirty="0" smtClean="0">
                <a:latin typeface="맑은 고딕" pitchFamily="50" charset="-127"/>
                <a:ea typeface="맑은 고딕" pitchFamily="50" charset="-127"/>
              </a:rPr>
              <a:t>명</a:t>
            </a:r>
            <a:r>
              <a:rPr lang="en-US" altLang="ko-KR" sz="2400" dirty="0" smtClean="0">
                <a:latin typeface="맑은 고딕" pitchFamily="50" charset="-127"/>
                <a:ea typeface="맑은 고딕" pitchFamily="50" charset="-127"/>
              </a:rPr>
              <a:t>)</a:t>
            </a:r>
            <a:r>
              <a:rPr lang="en-US" altLang="ko-KR" sz="2800" dirty="0" smtClean="0">
                <a:latin typeface="맑은 고딕" pitchFamily="50" charset="-127"/>
                <a:ea typeface="맑은 고딕" pitchFamily="50" charset="-127"/>
              </a:rPr>
              <a:t>, </a:t>
            </a:r>
            <a:r>
              <a:rPr lang="ko-KR" altLang="en-US" sz="2800" dirty="0" smtClean="0">
                <a:latin typeface="맑은 고딕" pitchFamily="50" charset="-127"/>
                <a:ea typeface="맑은 고딕" pitchFamily="50" charset="-127"/>
              </a:rPr>
              <a:t>스페인</a:t>
            </a:r>
            <a:r>
              <a:rPr lang="en-US" altLang="ko-KR" sz="2400" dirty="0" smtClean="0">
                <a:latin typeface="맑은 고딕" pitchFamily="50" charset="-127"/>
                <a:ea typeface="맑은 고딕" pitchFamily="50" charset="-127"/>
              </a:rPr>
              <a:t>(13</a:t>
            </a:r>
            <a:r>
              <a:rPr lang="ko-KR" altLang="en-US" sz="2400" dirty="0" smtClean="0">
                <a:latin typeface="맑은 고딕" pitchFamily="50" charset="-127"/>
                <a:ea typeface="맑은 고딕" pitchFamily="50" charset="-127"/>
              </a:rPr>
              <a:t>명</a:t>
            </a:r>
            <a:r>
              <a:rPr lang="en-US" altLang="ko-KR" sz="2400" dirty="0" smtClean="0">
                <a:latin typeface="맑은 고딕" pitchFamily="50" charset="-127"/>
                <a:ea typeface="맑은 고딕" pitchFamily="50" charset="-127"/>
              </a:rPr>
              <a:t>)</a:t>
            </a:r>
          </a:p>
          <a:p>
            <a:pPr marL="533400" indent="-533400" algn="just">
              <a:lnSpc>
                <a:spcPct val="110000"/>
              </a:lnSpc>
              <a:buFont typeface="Wingdings" pitchFamily="2" charset="2"/>
              <a:buChar char="ü"/>
            </a:pPr>
            <a:r>
              <a:rPr lang="ko-KR" altLang="en-US" sz="2800" dirty="0" smtClean="0">
                <a:latin typeface="맑은 고딕" pitchFamily="50" charset="-127"/>
                <a:ea typeface="맑은 고딕" pitchFamily="50" charset="-127"/>
              </a:rPr>
              <a:t>베트남전쟁 초기 정치적으로 가장 큰 영향을 받은 국가</a:t>
            </a:r>
            <a:r>
              <a:rPr lang="en-US" altLang="ko-KR" sz="2800" dirty="0" smtClean="0">
                <a:latin typeface="맑은 고딕" pitchFamily="50" charset="-127"/>
                <a:ea typeface="맑은 고딕" pitchFamily="50" charset="-127"/>
              </a:rPr>
              <a:t>: </a:t>
            </a:r>
            <a:r>
              <a:rPr lang="ko-KR" altLang="en-US" sz="2800" dirty="0" smtClean="0">
                <a:latin typeface="맑은 고딕" pitchFamily="50" charset="-127"/>
                <a:ea typeface="맑은 고딕" pitchFamily="50" charset="-127"/>
              </a:rPr>
              <a:t>인도네시아</a:t>
            </a:r>
            <a:endParaRPr lang="en-US" altLang="ko-KR" sz="2800" dirty="0" smtClean="0">
              <a:latin typeface="맑은 고딕" pitchFamily="50" charset="-127"/>
              <a:ea typeface="맑은 고딕" pitchFamily="50" charset="-127"/>
            </a:endParaRPr>
          </a:p>
          <a:p>
            <a:pPr marL="533400" indent="-533400" algn="just">
              <a:lnSpc>
                <a:spcPct val="110000"/>
              </a:lnSpc>
              <a:buFont typeface="Wingdings" pitchFamily="2" charset="2"/>
              <a:buChar char="ü"/>
            </a:pPr>
            <a:r>
              <a:rPr lang="ko-KR" altLang="en-US" sz="2800" dirty="0" smtClean="0">
                <a:latin typeface="맑은 고딕" pitchFamily="50" charset="-127"/>
                <a:ea typeface="맑은 고딕" pitchFamily="50" charset="-127"/>
              </a:rPr>
              <a:t>베트남전쟁 초기 경제적으로 가장 큰 영향을 받은 국가</a:t>
            </a:r>
            <a:r>
              <a:rPr lang="en-US" altLang="ko-KR" sz="2800" dirty="0" smtClean="0">
                <a:latin typeface="맑은 고딕" pitchFamily="50" charset="-127"/>
                <a:ea typeface="맑은 고딕" pitchFamily="50" charset="-127"/>
              </a:rPr>
              <a:t>: </a:t>
            </a:r>
            <a:r>
              <a:rPr lang="ko-KR" altLang="en-US" sz="2800" dirty="0" smtClean="0">
                <a:latin typeface="맑은 고딕" pitchFamily="50" charset="-127"/>
                <a:ea typeface="맑은 고딕" pitchFamily="50" charset="-127"/>
              </a:rPr>
              <a:t>태국</a:t>
            </a:r>
            <a:r>
              <a:rPr lang="en-US" altLang="ko-KR" sz="2800" dirty="0" smtClean="0">
                <a:latin typeface="맑은 고딕" pitchFamily="50" charset="-127"/>
                <a:ea typeface="맑은 고딕" pitchFamily="50" charset="-127"/>
              </a:rPr>
              <a:t>, </a:t>
            </a:r>
            <a:r>
              <a:rPr lang="ko-KR" altLang="en-US" sz="2800" dirty="0" smtClean="0">
                <a:latin typeface="맑은 고딕" pitchFamily="50" charset="-127"/>
                <a:ea typeface="맑은 고딕" pitchFamily="50" charset="-127"/>
              </a:rPr>
              <a:t>필리핀</a:t>
            </a:r>
            <a:r>
              <a:rPr lang="en-US" altLang="ko-KR" sz="2800" dirty="0" smtClean="0">
                <a:latin typeface="맑은 고딕" pitchFamily="50" charset="-127"/>
                <a:ea typeface="맑은 고딕" pitchFamily="50" charset="-127"/>
              </a:rPr>
              <a:t>, </a:t>
            </a:r>
            <a:r>
              <a:rPr lang="ko-KR" altLang="en-US" sz="2800" dirty="0" smtClean="0">
                <a:latin typeface="맑은 고딕" pitchFamily="50" charset="-127"/>
                <a:ea typeface="맑은 고딕" pitchFamily="50" charset="-127"/>
              </a:rPr>
              <a:t>한국</a:t>
            </a:r>
            <a:r>
              <a:rPr lang="en-US" altLang="ko-KR" sz="2800" dirty="0" smtClean="0">
                <a:latin typeface="맑은 고딕" pitchFamily="50" charset="-127"/>
                <a:ea typeface="맑은 고딕" pitchFamily="50" charset="-127"/>
              </a:rPr>
              <a:t>, </a:t>
            </a:r>
            <a:r>
              <a:rPr lang="ko-KR" altLang="en-US" sz="2800" dirty="0" smtClean="0">
                <a:latin typeface="맑은 고딕" pitchFamily="50" charset="-127"/>
                <a:ea typeface="맑은 고딕" pitchFamily="50" charset="-127"/>
              </a:rPr>
              <a:t>일본</a:t>
            </a:r>
            <a:r>
              <a:rPr lang="en-US" altLang="ko-KR" sz="2800" dirty="0" smtClean="0">
                <a:latin typeface="맑은 고딕" pitchFamily="50" charset="-127"/>
                <a:ea typeface="맑은 고딕" pitchFamily="50" charset="-127"/>
              </a:rPr>
              <a:t>, </a:t>
            </a:r>
            <a:r>
              <a:rPr lang="ko-KR" altLang="en-US" sz="2800" dirty="0" smtClean="0">
                <a:latin typeface="맑은 고딕" pitchFamily="50" charset="-127"/>
                <a:ea typeface="맑은 고딕" pitchFamily="50" charset="-127"/>
              </a:rPr>
              <a:t>타이완</a:t>
            </a:r>
            <a:r>
              <a:rPr lang="en-US" altLang="ko-KR" sz="2400" dirty="0" smtClean="0">
                <a:latin typeface="맑은 고딕" pitchFamily="50" charset="-127"/>
                <a:ea typeface="맑은 고딕" pitchFamily="50" charset="-127"/>
              </a:rPr>
              <a:t>(</a:t>
            </a:r>
            <a:r>
              <a:rPr lang="ko-KR" altLang="en-US" sz="2400" dirty="0" smtClean="0">
                <a:latin typeface="맑은 고딕" pitchFamily="50" charset="-127"/>
                <a:ea typeface="맑은 고딕" pitchFamily="50" charset="-127"/>
              </a:rPr>
              <a:t>모두 미군 기지가 있었던 국가</a:t>
            </a:r>
            <a:r>
              <a:rPr lang="en-US" altLang="ko-KR" sz="2400" dirty="0" smtClean="0">
                <a:latin typeface="맑은 고딕" pitchFamily="50" charset="-127"/>
                <a:ea typeface="맑은 고딕" pitchFamily="50" charset="-127"/>
              </a:rPr>
              <a:t>)</a:t>
            </a:r>
            <a:r>
              <a:rPr lang="en-US" altLang="ko-KR" sz="2800" dirty="0" smtClean="0">
                <a:latin typeface="맑은 고딕" pitchFamily="50" charset="-127"/>
                <a:ea typeface="맑은 고딕" pitchFamily="50" charset="-127"/>
              </a:rPr>
              <a:t> → 1960</a:t>
            </a:r>
            <a:r>
              <a:rPr lang="ko-KR" altLang="en-US" sz="2800" dirty="0" smtClean="0">
                <a:latin typeface="맑은 고딕" pitchFamily="50" charset="-127"/>
                <a:ea typeface="맑은 고딕" pitchFamily="50" charset="-127"/>
              </a:rPr>
              <a:t>년대 </a:t>
            </a:r>
            <a:r>
              <a:rPr lang="ko-KR" altLang="en-US" sz="2800" dirty="0" err="1" smtClean="0">
                <a:latin typeface="맑은 고딕" pitchFamily="50" charset="-127"/>
                <a:ea typeface="맑은 고딕" pitchFamily="50" charset="-127"/>
              </a:rPr>
              <a:t>중후반</a:t>
            </a:r>
            <a:r>
              <a:rPr lang="ko-KR" altLang="en-US" sz="2800" dirty="0" smtClean="0">
                <a:latin typeface="맑은 고딕" pitchFamily="50" charset="-127"/>
                <a:ea typeface="맑은 고딕" pitchFamily="50" charset="-127"/>
              </a:rPr>
              <a:t> 필리핀 </a:t>
            </a:r>
            <a:r>
              <a:rPr lang="en-US" altLang="ko-KR" sz="2800" dirty="0" smtClean="0">
                <a:latin typeface="맑은 고딕" pitchFamily="50" charset="-127"/>
                <a:ea typeface="맑은 고딕" pitchFamily="50" charset="-127"/>
              </a:rPr>
              <a:t>5.1%, </a:t>
            </a:r>
            <a:r>
              <a:rPr lang="ko-KR" altLang="en-US" sz="2800" dirty="0" smtClean="0">
                <a:latin typeface="맑은 고딕" pitchFamily="50" charset="-127"/>
                <a:ea typeface="맑은 고딕" pitchFamily="50" charset="-127"/>
              </a:rPr>
              <a:t>태국 </a:t>
            </a:r>
            <a:r>
              <a:rPr lang="en-US" altLang="ko-KR" sz="2800" dirty="0" smtClean="0">
                <a:latin typeface="맑은 고딕" pitchFamily="50" charset="-127"/>
                <a:ea typeface="맑은 고딕" pitchFamily="50" charset="-127"/>
              </a:rPr>
              <a:t>9.4%</a:t>
            </a:r>
            <a:r>
              <a:rPr lang="ko-KR" altLang="en-US" sz="2800" dirty="0" smtClean="0">
                <a:latin typeface="맑은 고딕" pitchFamily="50" charset="-127"/>
                <a:ea typeface="맑은 고딕" pitchFamily="50" charset="-127"/>
              </a:rPr>
              <a:t>의 경제성장률</a:t>
            </a:r>
            <a:endParaRPr lang="en-US" altLang="ko-KR" sz="2800" dirty="0" smtClean="0">
              <a:latin typeface="맑은 고딕" pitchFamily="50" charset="-127"/>
              <a:ea typeface="맑은 고딕" pitchFamily="50" charset="-127"/>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기본 디자인">
  <a:themeElements>
    <a:clrScheme name="기본 디자인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기본 디자인">
      <a:majorFont>
        <a:latin typeface="굴림"/>
        <a:ea typeface="굴림"/>
        <a:cs typeface=""/>
      </a:majorFont>
      <a:minorFont>
        <a:latin typeface="굴림"/>
        <a:ea typeface="굴림"/>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기본 디자인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기본 디자인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기본 디자인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기본 디자인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기본 디자인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기본 디자인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기본 디자인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기본 디자인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기본 디자인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기본 디자인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기본 디자인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기본 디자인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1800</TotalTime>
  <Words>1971</Words>
  <Application>Microsoft Office PowerPoint</Application>
  <PresentationFormat>화면 슬라이드 쇼(4:3)</PresentationFormat>
  <Paragraphs>232</Paragraphs>
  <Slides>37</Slides>
  <Notes>0</Notes>
  <HiddenSlides>0</HiddenSlides>
  <MMClips>0</MMClips>
  <ScaleCrop>false</ScaleCrop>
  <HeadingPairs>
    <vt:vector size="4" baseType="variant">
      <vt:variant>
        <vt:lpstr>테마</vt:lpstr>
      </vt:variant>
      <vt:variant>
        <vt:i4>1</vt:i4>
      </vt:variant>
      <vt:variant>
        <vt:lpstr>슬라이드 제목</vt:lpstr>
      </vt:variant>
      <vt:variant>
        <vt:i4>37</vt:i4>
      </vt:variant>
    </vt:vector>
  </HeadingPairs>
  <TitlesOfParts>
    <vt:vector size="38" baseType="lpstr">
      <vt:lpstr>기본 디자인</vt:lpstr>
      <vt:lpstr>PowerPoint 프레젠테이션</vt:lpstr>
      <vt:lpstr>연구의 계기</vt:lpstr>
      <vt:lpstr>세계사적 전기</vt:lpstr>
      <vt:lpstr>미국은 이길 수 있었을까?</vt:lpstr>
      <vt:lpstr>미국의 개입</vt:lpstr>
      <vt:lpstr>PowerPoint 프레젠테이션</vt:lpstr>
      <vt:lpstr>한국의 개입</vt:lpstr>
      <vt:lpstr>PowerPoint 프레젠테이션</vt:lpstr>
      <vt:lpstr>참전국</vt:lpstr>
      <vt:lpstr>베트남 전쟁과 한반도</vt:lpstr>
      <vt:lpstr>게다가 </vt:lpstr>
      <vt:lpstr>그러나…</vt:lpstr>
      <vt:lpstr>안보위기</vt:lpstr>
      <vt:lpstr>1968년의 안보위기</vt:lpstr>
      <vt:lpstr>이 위기는 무엇 때문?</vt:lpstr>
      <vt:lpstr>실제적 배경</vt:lpstr>
      <vt:lpstr>급증하는 남북간 충돌</vt:lpstr>
      <vt:lpstr>유엔군 사령관의 진단</vt:lpstr>
      <vt:lpstr>PowerPoint 프레젠테이션</vt:lpstr>
      <vt:lpstr>한국 정부의 공격적인 반 침투 전술</vt:lpstr>
      <vt:lpstr>PowerPoint 프레젠테이션</vt:lpstr>
      <vt:lpstr>적극적 보복의 이유</vt:lpstr>
      <vt:lpstr>어떻게 이러한 전술이 가능했을까?</vt:lpstr>
      <vt:lpstr>PowerPoint 프레젠테이션</vt:lpstr>
      <vt:lpstr>결과는? </vt:lpstr>
      <vt:lpstr>결과적으로</vt:lpstr>
      <vt:lpstr>So what? </vt:lpstr>
      <vt:lpstr>한국의 공헌</vt:lpstr>
      <vt:lpstr>닉슨의 등장</vt:lpstr>
      <vt:lpstr>1970년대 초 파병국들</vt:lpstr>
      <vt:lpstr>미국은 철수를 결정했는데 한국은?</vt:lpstr>
      <vt:lpstr>케난의 평가</vt:lpstr>
      <vt:lpstr>한국의 경우</vt:lpstr>
      <vt:lpstr>교훈</vt:lpstr>
      <vt:lpstr>그리고… 베트남 전쟁의 신화</vt:lpstr>
      <vt:lpstr>4가지 중요한 일</vt:lpstr>
      <vt:lpstr>악순환</vt:lpstr>
    </vt:vector>
  </TitlesOfParts>
  <Company>ㄴㅇ</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Beyond the Myth:  Focusing on the 1968 Crisis</dc:title>
  <dc:creator>박태균교수님</dc:creator>
  <cp:lastModifiedBy>Registered User</cp:lastModifiedBy>
  <cp:revision>75</cp:revision>
  <dcterms:created xsi:type="dcterms:W3CDTF">2007-09-09T13:18:53Z</dcterms:created>
  <dcterms:modified xsi:type="dcterms:W3CDTF">2015-11-24T00:57:20Z</dcterms:modified>
</cp:coreProperties>
</file>