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0" r:id="rId3"/>
    <p:sldId id="262" r:id="rId4"/>
    <p:sldId id="286" r:id="rId5"/>
    <p:sldId id="269" r:id="rId6"/>
    <p:sldId id="271" r:id="rId7"/>
    <p:sldId id="272" r:id="rId8"/>
    <p:sldId id="287" r:id="rId9"/>
    <p:sldId id="273" r:id="rId10"/>
    <p:sldId id="274" r:id="rId11"/>
    <p:sldId id="303" r:id="rId12"/>
    <p:sldId id="289" r:id="rId13"/>
    <p:sldId id="288" r:id="rId14"/>
    <p:sldId id="275" r:id="rId15"/>
    <p:sldId id="290" r:id="rId16"/>
    <p:sldId id="291" r:id="rId17"/>
    <p:sldId id="278" r:id="rId18"/>
    <p:sldId id="279" r:id="rId19"/>
    <p:sldId id="304" r:id="rId20"/>
    <p:sldId id="292" r:id="rId21"/>
    <p:sldId id="294" r:id="rId22"/>
    <p:sldId id="295" r:id="rId23"/>
    <p:sldId id="306" r:id="rId24"/>
    <p:sldId id="297" r:id="rId25"/>
    <p:sldId id="298" r:id="rId26"/>
    <p:sldId id="305" r:id="rId27"/>
    <p:sldId id="300" r:id="rId28"/>
    <p:sldId id="307" r:id="rId29"/>
    <p:sldId id="301" r:id="rId30"/>
    <p:sldId id="280" r:id="rId31"/>
    <p:sldId id="299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5" autoAdjust="0"/>
    <p:restoredTop sz="94660"/>
  </p:normalViewPr>
  <p:slideViewPr>
    <p:cSldViewPr>
      <p:cViewPr>
        <p:scale>
          <a:sx n="66" d="100"/>
          <a:sy n="66" d="100"/>
        </p:scale>
        <p:origin x="-103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0722E-DDD6-4C1B-853D-63B655523E89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07A64-824A-4068-8208-A7E7D873C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9D597-88EF-4459-A774-EE7206CB5558}" type="datetimeFigureOut">
              <a:rPr lang="ko-KR" altLang="en-US" smtClean="0"/>
              <a:pPr/>
              <a:t>2014-08-17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FA0E-68A5-4E13-BAA1-3722A2FAFB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스페인 </a:t>
            </a:r>
            <a:r>
              <a:rPr lang="ko-KR" altLang="en-US" dirty="0" smtClean="0"/>
              <a:t>내전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</a:t>
            </a:r>
            <a:r>
              <a:rPr lang="ko-KR" altLang="en-US" dirty="0" smtClean="0"/>
              <a:t>세기 모든 이념들의 격전장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군사 쿠데타에서 내전으로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노동자들의 역할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1936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7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우파 세력은 </a:t>
            </a:r>
            <a:r>
              <a:rPr lang="ko-KR" altLang="en-US" dirty="0" smtClean="0"/>
              <a:t>군대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프랑코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</a:t>
            </a:r>
            <a:r>
              <a:rPr lang="ko-KR" altLang="en-US" dirty="0" smtClean="0"/>
              <a:t>중심으로 반란</a:t>
            </a:r>
            <a:r>
              <a:rPr lang="en-US" altLang="ko-KR" dirty="0" smtClean="0"/>
              <a:t>(</a:t>
            </a:r>
            <a:r>
              <a:rPr lang="ko-KR" altLang="en-US" dirty="0" smtClean="0"/>
              <a:t>쿠데타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일으켰고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그것은 결국 </a:t>
            </a:r>
            <a:r>
              <a:rPr lang="ko-KR" altLang="en-US" dirty="0" smtClean="0"/>
              <a:t>내전으로 이어짐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군부 쿠데타가 실패한 가장 중요한 이유는 노동자들의 맹렬한 저항 때문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마드리드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바르셀로나를 비롯한 주요 도시를 쿠데타 세력으로부터 지켜낸 것은 노동자들로 이루어진 의용군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내전</a:t>
            </a:r>
            <a:r>
              <a:rPr lang="en-US" altLang="ko-KR" dirty="0" smtClean="0"/>
              <a:t> </a:t>
            </a:r>
            <a:r>
              <a:rPr lang="ko-KR" altLang="en-US" dirty="0" smtClean="0"/>
              <a:t>초기 공화 정부의 우유부단한 태도는 급박하게 돌아가는 위기 상황에서 치명적인 결과를 만들어 냄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즉 달리 대책도 갖고 있지 않으면서 노동자들</a:t>
            </a:r>
            <a:r>
              <a:rPr lang="en-US" altLang="ko-KR" dirty="0" smtClean="0"/>
              <a:t>(</a:t>
            </a:r>
            <a:r>
              <a:rPr lang="ko-KR" altLang="en-US" dirty="0" smtClean="0"/>
              <a:t>의용군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에게 무기를 내주지 않음으로써 반란군을 신속하게 제압할 기회를 상실한 것</a:t>
            </a:r>
            <a:r>
              <a:rPr lang="en-US" altLang="ko-KR" dirty="0" smtClean="0"/>
              <a:t>. 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노동자 단체</a:t>
            </a:r>
            <a:r>
              <a:rPr lang="en-US" altLang="ko-KR" dirty="0" smtClean="0"/>
              <a:t>:</a:t>
            </a:r>
            <a:br>
              <a:rPr lang="en-US" altLang="ko-KR" dirty="0" smtClean="0"/>
            </a:br>
            <a:r>
              <a:rPr lang="en-US" altLang="ko-KR" dirty="0" smtClean="0"/>
              <a:t>CNT(</a:t>
            </a:r>
            <a:r>
              <a:rPr lang="ko-KR" altLang="en-US" dirty="0" err="1" smtClean="0"/>
              <a:t>아나르코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생디칼리즘</a:t>
            </a:r>
            <a:r>
              <a:rPr lang="en-US" altLang="ko-KR" dirty="0" smtClean="0"/>
              <a:t>), POUM(</a:t>
            </a:r>
            <a:r>
              <a:rPr lang="ko-KR" altLang="en-US" dirty="0" smtClean="0"/>
              <a:t>통합노동자당</a:t>
            </a:r>
            <a:r>
              <a:rPr lang="en-US" altLang="ko-KR" dirty="0" smtClean="0"/>
              <a:t>:</a:t>
            </a:r>
            <a:r>
              <a:rPr lang="ko-KR" altLang="en-US" dirty="0" smtClean="0"/>
              <a:t>좌파사회주의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7" name="내용 개체 틀 6" descr="800px-Logo_CN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3296253"/>
            <a:ext cx="2438400" cy="1133856"/>
          </a:xfrm>
        </p:spPr>
      </p:pic>
      <p:pic>
        <p:nvPicPr>
          <p:cNvPr id="8" name="내용 개체 틀 7" descr="POUM_Obrero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81637" y="2148681"/>
            <a:ext cx="2371725" cy="3429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내전과 노동자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또한 정부 당국자들의 조언과 방해를 무시하고 노동자들이 결단을 내려 군사 행동에 나섰더라면 쿠데타는 필시 실패로 돌아갔을 것</a:t>
            </a:r>
            <a:r>
              <a:rPr lang="en-US" altLang="ko-KR" dirty="0" smtClean="0"/>
              <a:t>. </a:t>
            </a:r>
            <a:r>
              <a:rPr lang="ko-KR" altLang="en-US" dirty="0" smtClean="0"/>
              <a:t>노동자들은 후에 이 망설임의 대가를 자신들의 목숨으로 갚아야 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쿠데타가 내전으로 발전한 뒤로 한참 동안 공화 진영</a:t>
            </a:r>
            <a:r>
              <a:rPr lang="en-US" altLang="ko-KR" dirty="0" smtClean="0"/>
              <a:t>(</a:t>
            </a:r>
            <a:r>
              <a:rPr lang="ko-KR" altLang="en-US" dirty="0" smtClean="0"/>
              <a:t>공화군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 smtClean="0"/>
              <a:t>전투력의 중심은 노동자들</a:t>
            </a:r>
            <a:r>
              <a:rPr lang="en-US" altLang="ko-KR" dirty="0" smtClean="0"/>
              <a:t>:</a:t>
            </a:r>
            <a:r>
              <a:rPr lang="en-US" altLang="ko-KR" dirty="0" smtClean="0"/>
              <a:t> </a:t>
            </a:r>
            <a:r>
              <a:rPr lang="ko-KR" altLang="en-US" dirty="0" smtClean="0"/>
              <a:t>전국노동연합</a:t>
            </a:r>
            <a:r>
              <a:rPr lang="en-US" altLang="ko-KR" dirty="0" smtClean="0"/>
              <a:t>(CNT; </a:t>
            </a:r>
            <a:r>
              <a:rPr lang="ko-KR" altLang="en-US" dirty="0" smtClean="0"/>
              <a:t>아나키스트 계열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노동자총동맹</a:t>
            </a:r>
            <a:r>
              <a:rPr lang="en-US" altLang="ko-KR" dirty="0" smtClean="0"/>
              <a:t>(UGT; </a:t>
            </a:r>
            <a:r>
              <a:rPr lang="ko-KR" altLang="en-US" dirty="0" smtClean="0"/>
              <a:t>사회주의 계열</a:t>
            </a:r>
            <a:r>
              <a:rPr lang="en-US" altLang="ko-KR" dirty="0" smtClean="0"/>
              <a:t>), </a:t>
            </a:r>
            <a:r>
              <a:rPr lang="ko-KR" altLang="en-US" dirty="0" smtClean="0"/>
              <a:t>통합노동자당</a:t>
            </a:r>
            <a:r>
              <a:rPr lang="en-US" altLang="ko-KR" dirty="0" smtClean="0"/>
              <a:t>(POUM; </a:t>
            </a:r>
            <a:r>
              <a:rPr lang="ko-KR" altLang="en-US" dirty="0" smtClean="0"/>
              <a:t>급진적 사회주의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등이 공화 정부가 장악한 지역들에서 혁명적 조직을 만들어 전투와 혁명을 주도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좌우의 테러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내전 초기 얼마 동안 공화 진영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국민 </a:t>
            </a:r>
            <a:r>
              <a:rPr lang="ko-KR" altLang="en-US" dirty="0" smtClean="0"/>
              <a:t>진영이 장악한 지역 </a:t>
            </a:r>
            <a:r>
              <a:rPr lang="ko-KR" altLang="en-US" dirty="0" smtClean="0"/>
              <a:t>모두에서 민간인들을 대상으로 하는 가공할 테러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집단 학살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나타남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공화 진영의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적색 테러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희생자는 성직자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사업가 </a:t>
            </a:r>
            <a:r>
              <a:rPr lang="ko-KR" altLang="en-US" dirty="0" smtClean="0"/>
              <a:t>등이었고</a:t>
            </a:r>
            <a:r>
              <a:rPr lang="en-US" altLang="ko-KR" dirty="0" smtClean="0"/>
              <a:t>(7,000</a:t>
            </a:r>
            <a:r>
              <a:rPr lang="ko-KR" altLang="en-US" dirty="0" smtClean="0"/>
              <a:t>명 가량의 성직자가 살해됨</a:t>
            </a:r>
            <a:r>
              <a:rPr lang="en-US" altLang="ko-KR" dirty="0" smtClean="0"/>
              <a:t>), </a:t>
            </a:r>
            <a:r>
              <a:rPr lang="ko-KR" altLang="en-US" dirty="0" smtClean="0"/>
              <a:t>국민 진영의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백색 테러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희생자는 좌파 정당원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노조 간부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공화 정부 관리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비가톨릭교도</a:t>
            </a:r>
            <a:r>
              <a:rPr lang="ko-KR" altLang="en-US" dirty="0" smtClean="0"/>
              <a:t> 등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그러나 테러의 성격은 달랐는데</a:t>
            </a:r>
            <a:r>
              <a:rPr lang="en-US" altLang="ko-KR" dirty="0" smtClean="0"/>
              <a:t>, ‘</a:t>
            </a:r>
            <a:r>
              <a:rPr lang="ko-KR" altLang="en-US" dirty="0" smtClean="0"/>
              <a:t>적색 테러는 전쟁 초기 정부 붕괴와 혁명 열기의 분위기에서 민중들</a:t>
            </a:r>
            <a:r>
              <a:rPr lang="en-US" altLang="ko-KR" dirty="0" smtClean="0"/>
              <a:t>(</a:t>
            </a:r>
            <a:r>
              <a:rPr lang="ko-KR" altLang="en-US" dirty="0" smtClean="0"/>
              <a:t>주로 아나키스트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의해 자발적으로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단기간 동안 </a:t>
            </a:r>
            <a:r>
              <a:rPr lang="ko-KR" altLang="en-US" dirty="0" smtClean="0"/>
              <a:t>진행된 데 비해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백색테러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ko-KR" altLang="en-US" dirty="0" smtClean="0"/>
              <a:t>좌파 </a:t>
            </a:r>
            <a:r>
              <a:rPr lang="ko-KR" altLang="en-US" dirty="0" smtClean="0"/>
              <a:t>청소라는 목적을 가지고 체계적으로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전쟁 기간 </a:t>
            </a:r>
            <a:r>
              <a:rPr lang="ko-KR" altLang="en-US" dirty="0" smtClean="0"/>
              <a:t>내내</a:t>
            </a:r>
            <a:r>
              <a:rPr lang="en-US" altLang="ko-KR" dirty="0" smtClean="0"/>
              <a:t>,</a:t>
            </a:r>
            <a:r>
              <a:rPr lang="ko-KR" altLang="en-US" dirty="0" smtClean="0"/>
              <a:t> 전쟁 </a:t>
            </a:r>
            <a:r>
              <a:rPr lang="ko-KR" altLang="en-US" dirty="0" smtClean="0"/>
              <a:t>후까지 </a:t>
            </a:r>
            <a:r>
              <a:rPr lang="ko-KR" altLang="en-US" dirty="0" smtClean="0"/>
              <a:t>계속</a:t>
            </a:r>
            <a:r>
              <a:rPr lang="ko-KR" altLang="en-US" dirty="0" smtClean="0"/>
              <a:t>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좌파의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적색 테러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희생된 사람은 </a:t>
            </a:r>
            <a:r>
              <a:rPr lang="en-US" altLang="ko-KR" dirty="0" smtClean="0"/>
              <a:t>38,000</a:t>
            </a:r>
            <a:r>
              <a:rPr lang="ko-KR" altLang="en-US" dirty="0" smtClean="0"/>
              <a:t>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우파의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백색 테러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희생된 사람은 약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만 명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전쟁과 혁명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반란과 전쟁으로 </a:t>
            </a:r>
            <a:r>
              <a:rPr lang="ko-KR" altLang="en-US" dirty="0" smtClean="0"/>
              <a:t>공적인 정부 </a:t>
            </a:r>
            <a:r>
              <a:rPr lang="ko-KR" altLang="en-US" dirty="0" smtClean="0"/>
              <a:t>기구들이 붕괴된 </a:t>
            </a:r>
            <a:r>
              <a:rPr lang="ko-KR" altLang="en-US" dirty="0" smtClean="0"/>
              <a:t>상황에서 </a:t>
            </a:r>
            <a:r>
              <a:rPr lang="ko-KR" altLang="en-US" dirty="0" smtClean="0"/>
              <a:t>좌파 내 혁명세력</a:t>
            </a:r>
            <a:r>
              <a:rPr lang="en-US" altLang="ko-KR" dirty="0" smtClean="0"/>
              <a:t>(CNT-FAI, POUM)</a:t>
            </a:r>
            <a:r>
              <a:rPr lang="ko-KR" altLang="en-US" dirty="0" smtClean="0"/>
              <a:t>은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사회를 근본적으로 </a:t>
            </a:r>
            <a:r>
              <a:rPr lang="ko-KR" altLang="en-US" dirty="0" smtClean="0"/>
              <a:t>변화시키려는 시도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혁명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전개</a:t>
            </a:r>
            <a:r>
              <a:rPr lang="en-US" altLang="ko-KR" dirty="0" smtClean="0"/>
              <a:t>. </a:t>
            </a:r>
            <a:r>
              <a:rPr lang="ko-KR" altLang="en-US" dirty="0" smtClean="0"/>
              <a:t>러시아 혁명 이후 가장 심대하고 광범한 </a:t>
            </a:r>
            <a:r>
              <a:rPr lang="ko-KR" altLang="en-US" dirty="0" smtClean="0"/>
              <a:t>사회혁명이 나타남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수백 개의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혁명위원회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가 나타나 혁명 주도</a:t>
            </a:r>
            <a:r>
              <a:rPr lang="en-US" altLang="ko-KR" dirty="0" smtClean="0"/>
              <a:t>);</a:t>
            </a:r>
            <a:r>
              <a:rPr lang="en-US" altLang="ko-KR" dirty="0" smtClean="0"/>
              <a:t> </a:t>
            </a:r>
            <a:r>
              <a:rPr lang="ko-KR" altLang="en-US" dirty="0" smtClean="0"/>
              <a:t>토지 </a:t>
            </a:r>
            <a:r>
              <a:rPr lang="ko-KR" altLang="en-US" dirty="0" smtClean="0"/>
              <a:t>혹은 공장의 집단화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영화 </a:t>
            </a:r>
            <a:r>
              <a:rPr lang="en-US" altLang="ko-KR" dirty="0" smtClean="0"/>
              <a:t>Land and Freedom </a:t>
            </a:r>
            <a:r>
              <a:rPr lang="ko-KR" altLang="en-US" dirty="0" smtClean="0"/>
              <a:t>참조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r>
              <a:rPr lang="ko-KR" altLang="en-US" dirty="0" smtClean="0"/>
              <a:t>공화 진영 내 모든 세력이 혁명을 원한 것은 아니었는데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보수적인 </a:t>
            </a:r>
            <a:r>
              <a:rPr lang="ko-KR" altLang="en-US" dirty="0" err="1" smtClean="0"/>
              <a:t>바스크</a:t>
            </a:r>
            <a:r>
              <a:rPr lang="ko-KR" altLang="en-US" dirty="0" smtClean="0"/>
              <a:t> 민족주의 단체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공화주의자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온건 사회주의자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스페인 공산당 등은 혁명에 반대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당시 공화정부를 이끌고 있었던 스페인 공산당 등 공산당 계열의 정파들은 이 전쟁이 파시즘의 위협에 대항하여 민주주의 공화국을 수호하기 위한 것임을 </a:t>
            </a:r>
            <a:r>
              <a:rPr lang="ko-KR" altLang="en-US" dirty="0" smtClean="0"/>
              <a:t>강조하고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전쟁 승리가 먼저라며 </a:t>
            </a:r>
            <a:r>
              <a:rPr lang="ko-KR" altLang="en-US" dirty="0" smtClean="0"/>
              <a:t>혁명에 반대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양측의 선전전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전쟁이 시작되자마자 공화 진영과 국민 진영 양측은 외국</a:t>
            </a:r>
            <a:r>
              <a:rPr lang="en-US" altLang="ko-KR" dirty="0" smtClean="0"/>
              <a:t>(</a:t>
            </a:r>
            <a:r>
              <a:rPr lang="ko-KR" altLang="en-US" dirty="0" smtClean="0"/>
              <a:t>외국인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상대로 치열한 선전전을 펼쳤고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그것의 결과는 전쟁 승패에 중요한 영향을 미침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반란세력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국민 진영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자신들의 쿠데타가 공산주의에 맞서고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기독교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서구문명을 보호하기 위한 것이며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볼셰비키의 혁명을 저지하기 위한 것이라고 주장했고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스페인 교회는 이들의 주장을 적극적으로 지지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교회는 쿠데타를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영광스런 봉기</a:t>
            </a:r>
            <a:r>
              <a:rPr lang="en-US" altLang="ko-KR" dirty="0" smtClean="0"/>
              <a:t>’, ‘</a:t>
            </a:r>
            <a:r>
              <a:rPr lang="ko-KR" altLang="en-US" dirty="0" smtClean="0"/>
              <a:t>성스러운 전쟁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이라고 주장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양측의 선전전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이에 대해 공화 정부 진영은 자신들이 스페인에서 유일한 합법적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민주적인 정부이며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파시즘에 대항하여 자유와 민주주의를 대변한다고 주장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선전전에서 초반부에는 국민 진영이 승리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여러 이유로 공화 진영에서 벌어진 학살행위</a:t>
            </a:r>
            <a:r>
              <a:rPr lang="en-US" altLang="ko-KR" dirty="0" smtClean="0"/>
              <a:t>(‘</a:t>
            </a:r>
            <a:r>
              <a:rPr lang="ko-KR" altLang="en-US" dirty="0" smtClean="0"/>
              <a:t>적색 테러</a:t>
            </a:r>
            <a:r>
              <a:rPr lang="en-US" altLang="ko-KR" dirty="0" smtClean="0"/>
              <a:t>’)</a:t>
            </a:r>
            <a:r>
              <a:rPr lang="ko-KR" altLang="en-US" dirty="0" smtClean="0"/>
              <a:t>만 외부에 알려져 공화 진영에 대한 부정적 인식이 확산되었고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이것이 다른 요인들과 더불어 미국</a:t>
            </a:r>
            <a:r>
              <a:rPr lang="en-US" altLang="ko-KR" dirty="0" smtClean="0"/>
              <a:t>,</a:t>
            </a:r>
            <a:r>
              <a:rPr lang="ko-KR" altLang="en-US" dirty="0" smtClean="0"/>
              <a:t> 영국 등이 공화 진영에 대한 지원에 부정적이게 하는 분위기 조성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전쟁 후반에 게르니카 폭격 사건을 계기로 국제 사회의 여론이 공화 진영 쪽으로 돌아섰지만 그때는 이미 전쟁 승패가 거의 결정되고 난 후였음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게르니카 </a:t>
            </a:r>
            <a:r>
              <a:rPr lang="ko-KR" altLang="en-US" dirty="0" smtClean="0"/>
              <a:t>폭</a:t>
            </a:r>
            <a:r>
              <a:rPr lang="ko-KR" altLang="en-US" dirty="0" smtClean="0"/>
              <a:t>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1937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 </a:t>
            </a:r>
            <a:r>
              <a:rPr lang="ko-KR" altLang="en-US" dirty="0" err="1" smtClean="0"/>
              <a:t>프랑코</a:t>
            </a:r>
            <a:r>
              <a:rPr lang="ko-KR" altLang="en-US" dirty="0" smtClean="0"/>
              <a:t> 반란 세력을 지원하고 있던 독일의 공군</a:t>
            </a:r>
            <a:r>
              <a:rPr lang="en-US" altLang="ko-KR" dirty="0" smtClean="0"/>
              <a:t>(</a:t>
            </a:r>
            <a:r>
              <a:rPr lang="ko-KR" altLang="en-US" dirty="0" smtClean="0"/>
              <a:t>콘도르 군단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공화 진영 하에 있던 바스크 지역의 고도(古都) 게르니카를 </a:t>
            </a:r>
            <a:r>
              <a:rPr lang="ko-KR" altLang="en-US" dirty="0" smtClean="0"/>
              <a:t>융단폭격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게르니카 시민 중 </a:t>
            </a:r>
            <a:r>
              <a:rPr lang="en-US" altLang="ko-KR" dirty="0" smtClean="0"/>
              <a:t>3</a:t>
            </a:r>
            <a:r>
              <a:rPr lang="ko-KR" altLang="en-US" dirty="0" smtClean="0"/>
              <a:t>분의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이 죽거나 부상 당함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여기에는 군사적으로 의미 있는 시설물이 전혀 없었고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결국 폭격 목적은 공화 진영 군대의 퇴로를 차단하고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더불어 독일 공군이 공중 폭격의 효과</a:t>
            </a:r>
            <a:r>
              <a:rPr lang="en-US" altLang="ko-KR" dirty="0" smtClean="0"/>
              <a:t>,</a:t>
            </a:r>
            <a:r>
              <a:rPr lang="ko-KR" altLang="en-US" dirty="0" smtClean="0"/>
              <a:t> 새로운 무기의 성능을 실험해보려는 것이었음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계획 중인 유럽에서의 전쟁에 대비</a:t>
            </a:r>
            <a:r>
              <a:rPr lang="en-US" altLang="ko-KR" dirty="0" smtClean="0"/>
              <a:t>). </a:t>
            </a:r>
          </a:p>
          <a:p>
            <a:r>
              <a:rPr lang="ko-KR" altLang="en-US" dirty="0" smtClean="0"/>
              <a:t>피카소는 이 비극적 사건을 그림으로 형상화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폭격 직후의 게르니카</a:t>
            </a:r>
            <a:endParaRPr lang="ko-KR" altLang="en-US" dirty="0"/>
          </a:p>
        </p:txBody>
      </p:sp>
      <p:pic>
        <p:nvPicPr>
          <p:cNvPr id="4" name="내용 개체 틀 3" descr="Bundesarchiv_Bild_183-H25224,_Guernica,_Ruin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19074" y="1600200"/>
            <a:ext cx="6105852" cy="4525963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피카소의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게르니카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pic>
        <p:nvPicPr>
          <p:cNvPr id="4" name="내용 개체 틀 3" descr="PicassoGuernic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66862" y="2515394"/>
            <a:ext cx="6010275" cy="26955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스페인 내전은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내전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이자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국제전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스페인 내전은 수백 년간 스페인 역사를 관통해 온 여러 세력들 간의 갈등의 결정판</a:t>
            </a:r>
            <a:r>
              <a:rPr lang="en-US" altLang="ko-KR" dirty="0" smtClean="0"/>
              <a:t>: </a:t>
            </a:r>
            <a:r>
              <a:rPr lang="ko-KR" altLang="en-US" dirty="0" smtClean="0"/>
              <a:t>우</a:t>
            </a:r>
            <a:r>
              <a:rPr lang="ko-KR" altLang="en-US" dirty="0" smtClean="0"/>
              <a:t>파와 좌파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권위주의 대 자유주의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중앙집권주의 대 지역주의의 대결</a:t>
            </a:r>
            <a:r>
              <a:rPr lang="en-US" altLang="ko-KR" dirty="0" smtClean="0"/>
              <a:t>(</a:t>
            </a:r>
            <a:r>
              <a:rPr lang="ko-KR" altLang="en-US" dirty="0" smtClean="0"/>
              <a:t>두 개의 스페인</a:t>
            </a:r>
            <a:r>
              <a:rPr lang="en-US" altLang="ko-KR" dirty="0" smtClean="0"/>
              <a:t>[two </a:t>
            </a:r>
            <a:r>
              <a:rPr lang="en-US" altLang="ko-KR" dirty="0" err="1" smtClean="0"/>
              <a:t>Spains</a:t>
            </a:r>
            <a:r>
              <a:rPr lang="en-US" altLang="ko-KR" dirty="0" smtClean="0"/>
              <a:t>]</a:t>
            </a:r>
            <a:r>
              <a:rPr lang="ko-KR" altLang="en-US" dirty="0" smtClean="0"/>
              <a:t> 간의 대결</a:t>
            </a:r>
            <a:r>
              <a:rPr lang="en-US" altLang="ko-KR" dirty="0" smtClean="0"/>
              <a:t>). </a:t>
            </a:r>
            <a:endParaRPr lang="en-US" altLang="ko-KR" dirty="0" smtClean="0"/>
          </a:p>
          <a:p>
            <a:r>
              <a:rPr lang="ko-KR" altLang="en-US" dirty="0" smtClean="0"/>
              <a:t>스페인 내전은 또한 </a:t>
            </a:r>
            <a:r>
              <a:rPr lang="en-US" altLang="ko-KR" dirty="0" smtClean="0"/>
              <a:t>1930</a:t>
            </a:r>
            <a:r>
              <a:rPr lang="ko-KR" altLang="en-US" dirty="0" smtClean="0"/>
              <a:t>년대 유럽의 정치 지형을 충실히 반영하는 전쟁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당시 유럽은 자유민주주의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영국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프랑스</a:t>
            </a:r>
            <a:r>
              <a:rPr lang="en-US" altLang="ko-KR" dirty="0" smtClean="0"/>
              <a:t>), </a:t>
            </a:r>
            <a:r>
              <a:rPr lang="ko-KR" altLang="en-US" dirty="0" smtClean="0"/>
              <a:t>공산주의</a:t>
            </a:r>
            <a:r>
              <a:rPr lang="en-US" altLang="ko-KR" dirty="0" smtClean="0"/>
              <a:t>-</a:t>
            </a:r>
            <a:r>
              <a:rPr lang="ko-KR" altLang="en-US" dirty="0" smtClean="0"/>
              <a:t>사회주의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소련</a:t>
            </a:r>
            <a:r>
              <a:rPr lang="en-US" altLang="ko-KR" dirty="0" smtClean="0"/>
              <a:t>), </a:t>
            </a:r>
            <a:r>
              <a:rPr lang="ko-KR" altLang="en-US" dirty="0" smtClean="0"/>
              <a:t>파시즘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이탈리아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독일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이라는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개의 큰 정치 블록으로 나뉘어 </a:t>
            </a:r>
            <a:r>
              <a:rPr lang="ko-KR" altLang="en-US" dirty="0" smtClean="0"/>
              <a:t>있었고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이 이념들이 치열하게 대립하고 있었음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갈등이 스페인 내전에 그대로 반영됨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외부 세력의 개입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전쟁의 행방과 결과는 국제적 요인에 의해 결정적으로 판가름 났다는 것이 일반적인 시각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프랑코가</a:t>
            </a:r>
            <a:r>
              <a:rPr lang="ko-KR" altLang="en-US" dirty="0" smtClean="0"/>
              <a:t> 이끄는 반란 세력</a:t>
            </a:r>
            <a:r>
              <a:rPr lang="en-US" altLang="ko-KR" dirty="0" smtClean="0"/>
              <a:t>(‘</a:t>
            </a:r>
            <a:r>
              <a:rPr lang="ko-KR" altLang="en-US" dirty="0" smtClean="0"/>
              <a:t>국민진영</a:t>
            </a:r>
            <a:r>
              <a:rPr lang="en-US" altLang="ko-KR" dirty="0" smtClean="0"/>
              <a:t>’)</a:t>
            </a:r>
            <a:r>
              <a:rPr lang="ko-KR" altLang="en-US" dirty="0" smtClean="0"/>
              <a:t>은 이탈리아의 무솔리니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독일의 히틀러 정권으로부터 막대한 군사적 지원을 받은 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공화 진영을 도울 수 있었던 영국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프랑스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미국 등은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불간섭 정책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을 표방하며 방관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소련이 공화 진영에 군사적 지원을 했지만 질과 양에서 독일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이탈리아의 지원에 크게 미치지 못함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유럽 각국의 참전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불참전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이유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영국과 프랑스</a:t>
            </a:r>
            <a:r>
              <a:rPr lang="en-US" altLang="ko-KR" dirty="0" smtClean="0"/>
              <a:t>; </a:t>
            </a:r>
            <a:r>
              <a:rPr lang="ko-KR" altLang="en-US" dirty="0" smtClean="0"/>
              <a:t>스페인의 전쟁이 자국 내의 사회적 긴장을 악화시킬 것이라는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전쟁이 유럽적 규모로 확대될 지 모른다는 두려움을 가짐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특히 영국은 점점 불안해져 가는 상황에서 자국의 전략적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경제적 이익을 수호하는데 관심을 가지고 있었고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관점에서 볼 때 영국의 입장에 더 부합하는 것은 좌파 인민전선 정부보다는 우파 정권이었음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프랑스는 주요 라이벌 국가인 독일과 이탈리아가 세력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파시스트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키워가고 있는 상황에서 자신들이 외교적으로 고립되는 것을 두려워 함</a:t>
            </a:r>
            <a:r>
              <a:rPr lang="en-US" altLang="ko-KR" dirty="0" smtClean="0"/>
              <a:t>: </a:t>
            </a:r>
            <a:r>
              <a:rPr lang="ko-KR" altLang="en-US" dirty="0" smtClean="0"/>
              <a:t>영국은 만일 프랑스 정부가 공화진영에 군사적 지원을 하면 독일이 프랑스를 침입해 와도 도와주지 않을 것이라고 위협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영국의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불간섭 정책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굴복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유럽 각국의 참전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불참전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이유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독일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이데올로기적 동질감</a:t>
            </a:r>
            <a:r>
              <a:rPr lang="en-US" altLang="ko-KR" dirty="0" smtClean="0"/>
              <a:t>(</a:t>
            </a:r>
            <a:r>
              <a:rPr lang="ko-KR" altLang="en-US" dirty="0" smtClean="0"/>
              <a:t>파시즘</a:t>
            </a:r>
            <a:r>
              <a:rPr lang="en-US" altLang="ko-KR" dirty="0" smtClean="0"/>
              <a:t>) </a:t>
            </a:r>
            <a:r>
              <a:rPr lang="ko-KR" altLang="en-US" dirty="0" smtClean="0"/>
              <a:t>외에도 전략적인 면에서 스페인에 파시스트 정권이 들어서면 프랑스의 배후를 위협할 수도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스페인이 지배하는 대서양 해안에 군사기지를 건설할 수도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</a:t>
            </a:r>
            <a:r>
              <a:rPr lang="en-US" altLang="ko-KR" dirty="0" smtClean="0"/>
              <a:t>/</a:t>
            </a:r>
            <a:r>
              <a:rPr lang="ko-KR" altLang="en-US" dirty="0" smtClean="0"/>
              <a:t>동유럽에서 계획중인 독일 국가의 팽창 정책에서 사람들의 관심을 다른 데로 돌릴 수도 있었으며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독일의 인적</a:t>
            </a:r>
            <a:r>
              <a:rPr lang="en-US" altLang="ko-KR" dirty="0" smtClean="0"/>
              <a:t> </a:t>
            </a:r>
            <a:r>
              <a:rPr lang="ko-KR" altLang="en-US" dirty="0" smtClean="0"/>
              <a:t>자원을 훈련하고 장비와 전술을 시험해볼 수 있는 기회 제공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독일이 </a:t>
            </a:r>
            <a:r>
              <a:rPr lang="ko-KR" altLang="en-US" dirty="0" err="1" smtClean="0"/>
              <a:t>프랑코에게</a:t>
            </a:r>
            <a:r>
              <a:rPr lang="ko-KR" altLang="en-US" dirty="0" smtClean="0"/>
              <a:t> 제공한 공군</a:t>
            </a:r>
            <a:r>
              <a:rPr lang="en-US" altLang="ko-KR" dirty="0" smtClean="0"/>
              <a:t>(</a:t>
            </a:r>
            <a:r>
              <a:rPr lang="ko-KR" altLang="en-US" dirty="0" smtClean="0"/>
              <a:t>콘도르 군단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프랑코의 전쟁 승리에 결정적 역할을 함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독일 콘도르 군단</a:t>
            </a:r>
            <a:r>
              <a:rPr lang="en-US" altLang="ko-KR" dirty="0" smtClean="0"/>
              <a:t>(Condor Legion)</a:t>
            </a:r>
            <a:endParaRPr lang="ko-KR" altLang="en-US" dirty="0"/>
          </a:p>
        </p:txBody>
      </p:sp>
      <p:pic>
        <p:nvPicPr>
          <p:cNvPr id="4" name="내용 개체 틀 3" descr="Bundesarchiv_Bild_183-C0214-0007-013,_Spanien,_Flugzeug_der_Legion_Cond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9081" y="1600200"/>
            <a:ext cx="6385838" cy="4525963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유럽 각국의 참전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불참전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이유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이탈리아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무솔리니는</a:t>
            </a:r>
            <a:r>
              <a:rPr lang="ko-KR" altLang="en-US" dirty="0" smtClean="0"/>
              <a:t> 독일보다 더 많은 병력을 </a:t>
            </a:r>
            <a:r>
              <a:rPr lang="ko-KR" altLang="en-US" dirty="0" err="1" smtClean="0"/>
              <a:t>프랑코에게</a:t>
            </a:r>
            <a:r>
              <a:rPr lang="ko-KR" altLang="en-US" dirty="0" smtClean="0"/>
              <a:t> 지원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친파시스트</a:t>
            </a:r>
            <a:r>
              <a:rPr lang="ko-KR" altLang="en-US" dirty="0" smtClean="0"/>
              <a:t> 세력을 지원함으로써 스페인에서 프랑스의 영향력을 제한하고 동시에 지중해 지역에서 이탈리아의 존재감을 강화하려고 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이탈리아의 군사력을 과시함으로써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강력한 이탈리아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이미지를 증대시키려고 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소련</a:t>
            </a:r>
            <a:r>
              <a:rPr lang="en-US" altLang="ko-KR" dirty="0" smtClean="0"/>
              <a:t>: </a:t>
            </a:r>
            <a:r>
              <a:rPr lang="ko-KR" altLang="en-US" dirty="0" smtClean="0"/>
              <a:t>처음에는 큰 관심을 갖지 않았으나 독일과 이탈리아의 개입으로 전쟁이 장기화되면서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스탈린은 파시즘의 확산을 저지하기 위해 서유럽 민주주의 국가들과 보다 강한 유대를 확보하는 것이 국익에 </a:t>
            </a:r>
            <a:r>
              <a:rPr lang="ko-KR" altLang="en-US" dirty="0" err="1" smtClean="0"/>
              <a:t>부합하다는</a:t>
            </a:r>
            <a:r>
              <a:rPr lang="ko-KR" altLang="en-US" dirty="0" smtClean="0"/>
              <a:t> 신념에 따라 참전을 결정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공화 정부를 도움으로써 프랑스나 영국에 더 가까이 다가갈 수 있을 것으로 생각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유럽 각국의 참전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불참전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이유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스탈린은 또한 소련이 스페인 공화정부를 돕지 않는다면 소련 공산주의가 지금까지 쌓아놓은 모든 신뢰를 잃을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유럽 각국 공산당의 충성심도 상실할 것으로 생각했을 것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그래서 꼭 필요한 만큼만 도움을 제공하여 잠재적 동맹 세력으로 생각하고 있던 영국 정부를 자극하지도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나치 독일도 지나치게 자극하지 않으려고 함</a:t>
            </a:r>
            <a:r>
              <a:rPr lang="en-US" altLang="ko-KR" dirty="0" smtClean="0"/>
              <a:t>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외부 세력의 개입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결국 영국이 </a:t>
            </a:r>
            <a:r>
              <a:rPr lang="ko-KR" altLang="en-US" dirty="0" smtClean="0"/>
              <a:t>주도한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불간섭 정책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독일과 이탈리아가 국민진영을 지원하는 것은 </a:t>
            </a:r>
            <a:r>
              <a:rPr lang="ko-KR" altLang="en-US" dirty="0" smtClean="0"/>
              <a:t>막지도 못하면서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공화진영이 외부로부터 군사적 지원을 받거나 무기를 구매하는 것을 철저히 차단하여 공화진영이 군사적으로 절대적 열세에 놓이게 함</a:t>
            </a:r>
            <a:r>
              <a:rPr lang="en-US" altLang="ko-KR" dirty="0" smtClean="0"/>
              <a:t>. (</a:t>
            </a:r>
            <a:r>
              <a:rPr lang="ko-KR" altLang="en-US" dirty="0" smtClean="0"/>
              <a:t>개입하지 않고 또 못하게 함으로써 전쟁 패배의 결정적 원인 제공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국제여</a:t>
            </a:r>
            <a:r>
              <a:rPr lang="ko-KR" altLang="en-US" dirty="0" smtClean="0"/>
              <a:t>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1930</a:t>
            </a:r>
            <a:r>
              <a:rPr lang="ko-KR" altLang="en-US" dirty="0" smtClean="0"/>
              <a:t>년대는 사상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이념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대한 정열이 역사를 움직인 시대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수많은 사람들이 자기가 신봉하는 이념을 지키기 위해 기꺼이 목숨을 바침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스페인 내전은 특히 세계의 수많은 자유</a:t>
            </a:r>
            <a:r>
              <a:rPr lang="en-US" altLang="ko-KR" dirty="0" smtClean="0"/>
              <a:t> </a:t>
            </a:r>
            <a:r>
              <a:rPr lang="ko-KR" altLang="en-US" dirty="0" smtClean="0"/>
              <a:t>민주주의 세력이 파시즘의 확산을 저지하고 자유와 민주주의를 수호하기 위해 참전한 것으로 유명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세계 </a:t>
            </a:r>
            <a:r>
              <a:rPr lang="en-US" altLang="ko-KR" dirty="0" smtClean="0"/>
              <a:t>53</a:t>
            </a:r>
            <a:r>
              <a:rPr lang="ko-KR" altLang="en-US" dirty="0" smtClean="0"/>
              <a:t>개국에서 약 </a:t>
            </a:r>
            <a:r>
              <a:rPr lang="en-US" altLang="ko-KR" dirty="0" smtClean="0"/>
              <a:t>4</a:t>
            </a:r>
            <a:r>
              <a:rPr lang="ko-KR" altLang="en-US" dirty="0" smtClean="0"/>
              <a:t>만 명이 공화 진영 편으로 참전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대부분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국제여단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소속</a:t>
            </a:r>
            <a:r>
              <a:rPr lang="en-US" altLang="ko-KR" dirty="0" smtClean="0"/>
              <a:t>). </a:t>
            </a:r>
          </a:p>
          <a:p>
            <a:r>
              <a:rPr lang="ko-KR" altLang="en-US" dirty="0" smtClean="0"/>
              <a:t>조지 </a:t>
            </a:r>
            <a:r>
              <a:rPr lang="ko-KR" altLang="en-US" dirty="0" err="1" smtClean="0"/>
              <a:t>오웰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헤밍웨이 등의 영향으로 국제 여단 전사들 다수가 중상층 지식인 혹은 확고한 이념으로 무장한 사람들로 구성되었다는 이미지가 있으나 사실은 </a:t>
            </a:r>
            <a:r>
              <a:rPr lang="en-US" altLang="ko-KR" dirty="0" smtClean="0"/>
              <a:t>80% </a:t>
            </a:r>
            <a:r>
              <a:rPr lang="ko-KR" altLang="en-US" dirty="0" smtClean="0"/>
              <a:t>이상은 육체노동자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영화 </a:t>
            </a:r>
            <a:r>
              <a:rPr lang="en-US" altLang="ko-KR" dirty="0" smtClean="0"/>
              <a:t>Land and Freedom, </a:t>
            </a:r>
            <a:r>
              <a:rPr lang="ko-KR" altLang="en-US" dirty="0" smtClean="0"/>
              <a:t>소설 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카탈루냐</a:t>
            </a:r>
            <a:r>
              <a:rPr lang="ko-KR" altLang="en-US" dirty="0" smtClean="0"/>
              <a:t> 찬가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참조</a:t>
            </a:r>
            <a:r>
              <a:rPr lang="en-US" altLang="ko-KR" dirty="0" smtClean="0"/>
              <a:t>.)</a:t>
            </a:r>
          </a:p>
          <a:p>
            <a:r>
              <a:rPr lang="ko-KR" altLang="en-US" dirty="0" smtClean="0"/>
              <a:t>영국인 </a:t>
            </a:r>
            <a:r>
              <a:rPr lang="ko-KR" altLang="en-US" dirty="0" err="1" smtClean="0"/>
              <a:t>자원병</a:t>
            </a:r>
            <a:r>
              <a:rPr lang="ko-KR" altLang="en-US" dirty="0" smtClean="0"/>
              <a:t> 가운데 절반 이상이 공산당 당원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국제여단 병사들 대부분의 참전 동기는 이타적</a:t>
            </a:r>
            <a:r>
              <a:rPr lang="en-US" altLang="ko-KR" dirty="0" smtClean="0"/>
              <a:t>. </a:t>
            </a:r>
            <a:r>
              <a:rPr lang="ko-KR" altLang="en-US" dirty="0" smtClean="0"/>
              <a:t>파시즘을 국제적 위협으로 보았고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국제여단은 거기에 맞서 싸우는 최선의 방법이라고 생각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국제여단의 일원으로 참전한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불가리아인들</a:t>
            </a:r>
            <a:endParaRPr lang="ko-KR" altLang="en-US" dirty="0"/>
          </a:p>
        </p:txBody>
      </p:sp>
      <p:pic>
        <p:nvPicPr>
          <p:cNvPr id="4" name="내용 개체 틀 3" descr="700px-Bulgarian_interbrigadiers_in_19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31855" y="1600200"/>
            <a:ext cx="5280290" cy="4525963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지식인과 문화인의 참전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역사상 유례가 없을 정도로 많은 예술가와 지식인이 이 전쟁에 직접 참전하거나 적극적 지지 표명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공화 진영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앙드레</a:t>
            </a:r>
            <a:r>
              <a:rPr lang="ko-KR" altLang="en-US" dirty="0" smtClean="0"/>
              <a:t> 말로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조지 </a:t>
            </a:r>
            <a:r>
              <a:rPr lang="ko-KR" altLang="en-US" dirty="0" err="1" smtClean="0"/>
              <a:t>오웰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존 </a:t>
            </a:r>
            <a:r>
              <a:rPr lang="ko-KR" altLang="en-US" dirty="0" err="1" smtClean="0"/>
              <a:t>콘포드</a:t>
            </a:r>
            <a:r>
              <a:rPr lang="ko-KR" altLang="en-US" dirty="0" smtClean="0"/>
              <a:t> 등은 직접 참전했고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헤밍웨이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파블로</a:t>
            </a:r>
            <a:r>
              <a:rPr lang="ko-KR" altLang="en-US" dirty="0" smtClean="0"/>
              <a:t> 네루다</a:t>
            </a:r>
            <a:r>
              <a:rPr lang="en-US" altLang="ko-KR" dirty="0" smtClean="0"/>
              <a:t>,</a:t>
            </a:r>
            <a:r>
              <a:rPr lang="ko-KR" altLang="en-US" dirty="0" smtClean="0"/>
              <a:t> 생텍쥐페리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피카소 등은 전장 방문 등을 통해 적극적 지지 표명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국민 진영</a:t>
            </a:r>
            <a:r>
              <a:rPr lang="en-US" altLang="ko-KR" dirty="0" smtClean="0"/>
              <a:t>: </a:t>
            </a:r>
            <a:r>
              <a:rPr lang="ko-KR" altLang="en-US" dirty="0" smtClean="0"/>
              <a:t>훨씬 수가 적기는 했지만 국민 진영에 참전 혹은 지지 표명한 사람들도 있었다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샤를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뮈라</a:t>
            </a:r>
            <a:r>
              <a:rPr lang="en-US" altLang="ko-KR" dirty="0" smtClean="0"/>
              <a:t>(</a:t>
            </a:r>
            <a:r>
              <a:rPr lang="ko-KR" altLang="en-US" dirty="0" smtClean="0"/>
              <a:t>프랑스 시인</a:t>
            </a:r>
            <a:r>
              <a:rPr lang="en-US" altLang="ko-KR" dirty="0" smtClean="0"/>
              <a:t>), </a:t>
            </a:r>
            <a:r>
              <a:rPr lang="ko-KR" altLang="en-US" dirty="0" smtClean="0"/>
              <a:t>폴 </a:t>
            </a:r>
            <a:r>
              <a:rPr lang="ko-KR" altLang="en-US" dirty="0" err="1" smtClean="0"/>
              <a:t>클로델</a:t>
            </a:r>
            <a:r>
              <a:rPr lang="en-US" altLang="ko-KR" dirty="0" smtClean="0"/>
              <a:t>(</a:t>
            </a:r>
            <a:r>
              <a:rPr lang="ko-KR" altLang="en-US" dirty="0" smtClean="0"/>
              <a:t>프랑스 시인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스페인 </a:t>
            </a:r>
            <a:r>
              <a:rPr lang="ko-KR" altLang="en-US" dirty="0" smtClean="0"/>
              <a:t>내전</a:t>
            </a:r>
            <a:r>
              <a:rPr lang="en-US" altLang="ko-KR" dirty="0" smtClean="0"/>
              <a:t>: </a:t>
            </a:r>
            <a:br>
              <a:rPr lang="en-US" altLang="ko-KR" dirty="0" smtClean="0"/>
            </a:br>
            <a:r>
              <a:rPr lang="ko-KR" altLang="en-US" dirty="0" smtClean="0"/>
              <a:t>이데올로기들의 격전장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스페인에서는 이 </a:t>
            </a:r>
            <a:r>
              <a:rPr lang="ko-KR" altLang="en-US" dirty="0" smtClean="0"/>
              <a:t>세 가지 이념 외에도 아나키즘이 강력한 힘을 가지고 있었으며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가톨릭 신앙 또한 강력한 정치 이데올로기의 성격을 가지고 있었음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20</a:t>
            </a:r>
            <a:r>
              <a:rPr lang="ko-KR" altLang="en-US" dirty="0" smtClean="0"/>
              <a:t>세기 초 스페인에서 독특하게 아나키즘이 노동 계급 내에서 가장 강력한 세력이 될 수 있었던 이유</a:t>
            </a:r>
            <a:r>
              <a:rPr lang="en-US" altLang="ko-KR" dirty="0" smtClean="0"/>
              <a:t>: </a:t>
            </a:r>
            <a:r>
              <a:rPr lang="ko-KR" altLang="en-US" dirty="0" smtClean="0"/>
              <a:t> 그에 대해 </a:t>
            </a:r>
            <a:r>
              <a:rPr lang="en-US" altLang="ko-KR" dirty="0" smtClean="0"/>
              <a:t>A. </a:t>
            </a:r>
            <a:r>
              <a:rPr lang="ko-KR" altLang="en-US" dirty="0" smtClean="0"/>
              <a:t>비버는 아나키즘이 스페인 노동자들의 뿌리깊은 상호부조 전통과 맞아떨어졌다는 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아나키즘의 연방주의적 조직이 중앙집권적 경향에 적대적이었던 노동자들의 성향과 맞았다는 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초기 아나키스트들의 금욕적 태도에 대한 호감 등을 언급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‘</a:t>
            </a:r>
            <a:r>
              <a:rPr lang="ko-KR" altLang="en-US" dirty="0" smtClean="0"/>
              <a:t>내전 속 내전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공화 진영 내 혁명 세력</a:t>
            </a:r>
            <a:r>
              <a:rPr lang="en-US" altLang="ko-KR" dirty="0" smtClean="0"/>
              <a:t>(CNT-FAI, POUM)</a:t>
            </a:r>
            <a:r>
              <a:rPr lang="ko-KR" altLang="en-US" dirty="0" smtClean="0"/>
              <a:t>과 혁명 반대 세력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전쟁 승리를 위해 공산당을 중심으로 협력해야 한다는 입장</a:t>
            </a:r>
            <a:r>
              <a:rPr lang="en-US" altLang="ko-KR" dirty="0" smtClean="0"/>
              <a:t>) </a:t>
            </a:r>
            <a:r>
              <a:rPr lang="ko-KR" altLang="en-US" dirty="0" smtClean="0"/>
              <a:t>간에 바르셀로나에서 전투가 벌어짐</a:t>
            </a:r>
            <a:r>
              <a:rPr lang="en-US" altLang="ko-KR" dirty="0" smtClean="0"/>
              <a:t>. 400</a:t>
            </a:r>
            <a:r>
              <a:rPr lang="ko-KR" altLang="en-US" dirty="0" smtClean="0"/>
              <a:t>여명의 인명 손실 끝에 혁명 반대 세력의 승리로 끝남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전쟁의 종결과 </a:t>
            </a:r>
            <a:r>
              <a:rPr lang="ko-KR" altLang="en-US" dirty="0" err="1" smtClean="0"/>
              <a:t>프랑코</a:t>
            </a:r>
            <a:r>
              <a:rPr lang="ko-KR" altLang="en-US" dirty="0" smtClean="0"/>
              <a:t> 독재체제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전쟁은 </a:t>
            </a:r>
            <a:r>
              <a:rPr lang="ko-KR" altLang="en-US" smtClean="0"/>
              <a:t>결국 </a:t>
            </a:r>
            <a:r>
              <a:rPr lang="ko-KR" altLang="en-US" dirty="0" smtClean="0"/>
              <a:t>반란 세력의 승리로 끝남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전쟁 승패의 원인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아사냐의 진단</a:t>
            </a:r>
            <a:r>
              <a:rPr lang="en-US" altLang="ko-KR" dirty="0" smtClean="0"/>
              <a:t>): 1. </a:t>
            </a:r>
            <a:r>
              <a:rPr lang="ko-KR" altLang="en-US" dirty="0" smtClean="0"/>
              <a:t>영국</a:t>
            </a:r>
            <a:r>
              <a:rPr lang="en-US" altLang="ko-KR" dirty="0" smtClean="0"/>
              <a:t>: </a:t>
            </a:r>
            <a:r>
              <a:rPr lang="ko-KR" altLang="en-US" dirty="0" smtClean="0"/>
              <a:t>영국의 불간섭 정책</a:t>
            </a:r>
            <a:r>
              <a:rPr lang="en-US" altLang="ko-KR" dirty="0" smtClean="0"/>
              <a:t>. 2. </a:t>
            </a:r>
            <a:r>
              <a:rPr lang="ko-KR" altLang="en-US" dirty="0" smtClean="0"/>
              <a:t>공화 정부 내 집단들의 정치적 분열이다</a:t>
            </a:r>
            <a:r>
              <a:rPr lang="en-US" altLang="ko-KR" dirty="0" smtClean="0"/>
              <a:t>. 3. </a:t>
            </a:r>
            <a:r>
              <a:rPr lang="ko-KR" altLang="en-US" dirty="0" smtClean="0"/>
              <a:t>이탈리아와 독일의 무장 개입</a:t>
            </a:r>
            <a:r>
              <a:rPr lang="en-US" altLang="ko-KR" dirty="0" smtClean="0"/>
              <a:t>. 4. </a:t>
            </a:r>
            <a:r>
              <a:rPr lang="ko-KR" altLang="en-US" dirty="0" err="1" smtClean="0"/>
              <a:t>프랑코</a:t>
            </a:r>
            <a:r>
              <a:rPr lang="ko-KR" altLang="en-US" dirty="0" smtClean="0"/>
              <a:t> 개인의 능력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1939</a:t>
            </a:r>
            <a:r>
              <a:rPr lang="ko-KR" altLang="en-US" dirty="0" smtClean="0"/>
              <a:t>년부터 </a:t>
            </a:r>
            <a:r>
              <a:rPr lang="en-US" altLang="ko-KR" dirty="0" smtClean="0"/>
              <a:t>1975</a:t>
            </a:r>
            <a:r>
              <a:rPr lang="ko-KR" altLang="en-US" dirty="0" smtClean="0"/>
              <a:t>년까지 폭압적인 </a:t>
            </a:r>
            <a:r>
              <a:rPr lang="ko-KR" altLang="en-US" dirty="0" err="1" smtClean="0"/>
              <a:t>프랑코</a:t>
            </a:r>
            <a:r>
              <a:rPr lang="ko-KR" altLang="en-US" dirty="0" smtClean="0"/>
              <a:t> 독재체제 지속</a:t>
            </a:r>
            <a:r>
              <a:rPr lang="en-US" altLang="ko-KR" dirty="0" smtClean="0"/>
              <a:t>. 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스페인 내전</a:t>
            </a:r>
            <a:r>
              <a:rPr lang="en-US" altLang="ko-KR" dirty="0" smtClean="0"/>
              <a:t>:</a:t>
            </a:r>
            <a:br>
              <a:rPr lang="en-US" altLang="ko-KR" dirty="0" smtClean="0"/>
            </a:br>
            <a:r>
              <a:rPr lang="ko-KR" altLang="en-US" dirty="0" smtClean="0"/>
              <a:t>이데올로기들의 격전장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상대적으로 마르크스주의 사회주의자들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사회당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공산당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성장은 더뎠는데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이유에 대해 비버는 그들이 중앙집권적 국가를 강조했기 때문이라고 지적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1930</a:t>
            </a:r>
            <a:r>
              <a:rPr lang="ko-KR" altLang="en-US" dirty="0" smtClean="0"/>
              <a:t>년대 유럽은 이런 이념들이 실제 정치 무대에서 무기를 들고 싸운 시기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스페인에서는 세 세력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개혁 세력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혁명 세력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보수반동 세력</a:t>
            </a:r>
            <a:r>
              <a:rPr lang="en-US" altLang="ko-KR" dirty="0" smtClean="0"/>
              <a:t>) </a:t>
            </a:r>
            <a:r>
              <a:rPr lang="ko-KR" altLang="en-US" dirty="0" smtClean="0"/>
              <a:t>가운데 어느 것도 다른 세력을 제압할 수 있을 정도로 강력한 힘을 갖지 못하고 팽팽히 맞섬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결국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개혁</a:t>
            </a:r>
            <a:r>
              <a:rPr lang="en-US" altLang="ko-KR" dirty="0" smtClean="0"/>
              <a:t>-</a:t>
            </a:r>
            <a:r>
              <a:rPr lang="ko-KR" altLang="en-US" dirty="0" smtClean="0"/>
              <a:t>혁명 </a:t>
            </a:r>
            <a:r>
              <a:rPr lang="ko-KR" altLang="en-US" dirty="0" smtClean="0"/>
              <a:t>세력이 하나가 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보수 반동 세력이 하나가 되어 전쟁을 벌임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내전을 향해 나아가다</a:t>
            </a:r>
            <a:r>
              <a:rPr lang="en-US" altLang="ko-KR" dirty="0" smtClean="0"/>
              <a:t>:</a:t>
            </a:r>
            <a:br>
              <a:rPr lang="en-US" altLang="ko-KR" dirty="0" smtClean="0"/>
            </a:br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공화국</a:t>
            </a:r>
            <a:r>
              <a:rPr lang="en-US" altLang="ko-KR" dirty="0" smtClean="0"/>
              <a:t>(1931-36)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1931</a:t>
            </a:r>
            <a:r>
              <a:rPr lang="ko-KR" altLang="en-US" dirty="0" smtClean="0"/>
              <a:t>년 왕정이 붕괴하고 공화정으로 </a:t>
            </a:r>
            <a:r>
              <a:rPr lang="ko-KR" altLang="en-US" dirty="0" smtClean="0"/>
              <a:t>이행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1931-33</a:t>
            </a:r>
            <a:r>
              <a:rPr lang="ko-KR" altLang="en-US" dirty="0" smtClean="0"/>
              <a:t>년 진보 </a:t>
            </a:r>
            <a:r>
              <a:rPr lang="ko-KR" altLang="en-US" dirty="0" smtClean="0"/>
              <a:t>세력 집권</a:t>
            </a:r>
            <a:r>
              <a:rPr lang="en-US" altLang="ko-KR" dirty="0" smtClean="0"/>
              <a:t>, </a:t>
            </a:r>
            <a:r>
              <a:rPr lang="en-US" altLang="ko-KR" dirty="0" smtClean="0"/>
              <a:t>33-35</a:t>
            </a:r>
            <a:r>
              <a:rPr lang="ko-KR" altLang="en-US" dirty="0" smtClean="0"/>
              <a:t>년 보수 </a:t>
            </a:r>
            <a:r>
              <a:rPr lang="ko-KR" altLang="en-US" dirty="0" smtClean="0"/>
              <a:t>세력 집권</a:t>
            </a:r>
            <a:r>
              <a:rPr lang="en-US" altLang="ko-KR" dirty="0" smtClean="0"/>
              <a:t>, </a:t>
            </a:r>
            <a:r>
              <a:rPr lang="en-US" altLang="ko-KR" dirty="0" smtClean="0"/>
              <a:t>1936</a:t>
            </a:r>
            <a:r>
              <a:rPr lang="ko-KR" altLang="en-US" dirty="0" smtClean="0"/>
              <a:t>년 다시 좌파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인민전선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정부가</a:t>
            </a:r>
            <a:r>
              <a:rPr lang="ko-KR" altLang="en-US" dirty="0" smtClean="0"/>
              <a:t> </a:t>
            </a:r>
            <a:r>
              <a:rPr lang="ko-KR" altLang="en-US" dirty="0" smtClean="0"/>
              <a:t>집권</a:t>
            </a:r>
            <a:r>
              <a:rPr lang="en-US" altLang="ko-KR" dirty="0" smtClean="0"/>
              <a:t>.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진보 </a:t>
            </a:r>
            <a:r>
              <a:rPr lang="ko-KR" altLang="en-US" dirty="0" smtClean="0"/>
              <a:t>세력 집권 때 급진적이고 성급한 개혁이 </a:t>
            </a:r>
            <a:r>
              <a:rPr lang="ko-KR" altLang="en-US" dirty="0" smtClean="0"/>
              <a:t>실행되고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보수 우파 집권 때 </a:t>
            </a:r>
            <a:r>
              <a:rPr lang="ko-KR" altLang="en-US" dirty="0" smtClean="0"/>
              <a:t>그 개혁을 무효화하는 </a:t>
            </a:r>
            <a:r>
              <a:rPr lang="ko-KR" altLang="en-US" dirty="0" smtClean="0"/>
              <a:t>반</a:t>
            </a:r>
            <a:r>
              <a:rPr lang="en-US" altLang="ko-KR" dirty="0" smtClean="0"/>
              <a:t>(</a:t>
            </a:r>
            <a:r>
              <a:rPr lang="ko-KR" altLang="en-US" dirty="0" smtClean="0"/>
              <a:t>反</a:t>
            </a:r>
            <a:r>
              <a:rPr lang="en-US" altLang="ko-KR" dirty="0" smtClean="0"/>
              <a:t>)</a:t>
            </a:r>
            <a:r>
              <a:rPr lang="ko-KR" altLang="en-US" dirty="0" smtClean="0"/>
              <a:t>개혁이 </a:t>
            </a:r>
            <a:r>
              <a:rPr lang="ko-KR" altLang="en-US" dirty="0" smtClean="0"/>
              <a:t>시도되었으</a:t>
            </a:r>
            <a:r>
              <a:rPr lang="ko-KR" altLang="en-US" dirty="0" smtClean="0"/>
              <a:t>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다시 인민전선이 집권하자 전보다 더 급진적인 개혁이 실시됨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</a:t>
            </a:r>
            <a:r>
              <a:rPr lang="ko-KR" altLang="en-US" dirty="0" smtClean="0"/>
              <a:t>과정에서 복잡하기 그지 없는 내분(內分)과 이해관계의 충돌로 만성적인 혼란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좌우파의 양극화가 나타나며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그것은 보수 세력에 쿠데타</a:t>
            </a:r>
            <a:r>
              <a:rPr lang="en-US" altLang="ko-KR" dirty="0" smtClean="0"/>
              <a:t>(1936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빌미를 제공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쿠데타는 </a:t>
            </a:r>
            <a:r>
              <a:rPr lang="ko-KR" altLang="en-US" dirty="0" smtClean="0"/>
              <a:t>결국 </a:t>
            </a:r>
            <a:r>
              <a:rPr lang="ko-KR" altLang="en-US" dirty="0" smtClean="0"/>
              <a:t>내전으로 </a:t>
            </a:r>
            <a:r>
              <a:rPr lang="ko-KR" altLang="en-US" dirty="0" smtClean="0"/>
              <a:t>비</a:t>
            </a:r>
            <a:r>
              <a:rPr lang="ko-KR" altLang="en-US" dirty="0" smtClean="0"/>
              <a:t>화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1931-33</a:t>
            </a:r>
            <a:r>
              <a:rPr lang="ko-KR" altLang="en-US" dirty="0" smtClean="0"/>
              <a:t>년 좌파 세력의 집권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공화 정부 지도자들은 국가의 틀을 바꾸는 급진적 개혁 시도</a:t>
            </a:r>
            <a:r>
              <a:rPr lang="en-US" altLang="ko-KR" dirty="0" smtClean="0"/>
              <a:t>: </a:t>
            </a:r>
            <a:r>
              <a:rPr lang="ko-KR" altLang="en-US" dirty="0" smtClean="0"/>
              <a:t>농업개혁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무토지</a:t>
            </a:r>
            <a:r>
              <a:rPr lang="ko-KR" altLang="en-US" dirty="0" smtClean="0"/>
              <a:t> 농민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농업노동자들의 비참한 상황 개선</a:t>
            </a:r>
            <a:r>
              <a:rPr lang="en-US" altLang="ko-KR" dirty="0" smtClean="0"/>
              <a:t>), </a:t>
            </a:r>
            <a:r>
              <a:rPr lang="ko-KR" altLang="en-US" dirty="0" smtClean="0"/>
              <a:t>군대개혁</a:t>
            </a:r>
            <a:r>
              <a:rPr lang="en-US" altLang="ko-KR" dirty="0" smtClean="0"/>
              <a:t>(</a:t>
            </a:r>
            <a:r>
              <a:rPr lang="ko-KR" altLang="en-US" dirty="0" smtClean="0"/>
              <a:t>군대 규모 축소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장교 집단 대폭 감축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지역자치 </a:t>
            </a:r>
            <a:r>
              <a:rPr lang="ko-KR" altLang="en-US" dirty="0" smtClean="0"/>
              <a:t>문제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카탈루냐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바스크에</a:t>
            </a:r>
            <a:r>
              <a:rPr lang="ko-KR" altLang="en-US" dirty="0" smtClean="0"/>
              <a:t> 자치 허용</a:t>
            </a:r>
            <a:r>
              <a:rPr lang="en-US" altLang="ko-KR" dirty="0" smtClean="0"/>
              <a:t>), </a:t>
            </a:r>
            <a:r>
              <a:rPr lang="ko-KR" altLang="en-US" dirty="0" smtClean="0"/>
              <a:t>가톨릭 교회와 국가의 관계 </a:t>
            </a:r>
            <a:r>
              <a:rPr lang="ko-KR" altLang="en-US" dirty="0" smtClean="0"/>
              <a:t>재설정</a:t>
            </a:r>
            <a:r>
              <a:rPr lang="en-US" altLang="ko-KR" dirty="0" smtClean="0"/>
              <a:t>(</a:t>
            </a:r>
            <a:r>
              <a:rPr lang="ko-KR" altLang="en-US" dirty="0" smtClean="0"/>
              <a:t>국가와 종교의 분리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</a:t>
            </a:r>
            <a:r>
              <a:rPr lang="ko-KR" altLang="en-US" dirty="0" smtClean="0"/>
              <a:t>톨릭 세력의 약화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 smtClean="0"/>
              <a:t>등 수백 년 동안 쌓여 온 </a:t>
            </a:r>
            <a:r>
              <a:rPr lang="ko-KR" altLang="en-US" dirty="0" smtClean="0"/>
              <a:t>난제들을 단시일 내에 해결하려고 함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r>
              <a:rPr lang="ko-KR" altLang="en-US" dirty="0" smtClean="0"/>
              <a:t>그러나 보수 세력의 완강한 반대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공화 정부 내의 분열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이질적 구성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등으로 개혁이 효과적으로 이루어지지 못함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지지부진한 개혁에 실망한 농민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노동자들은 그들 나름대로 불만 표현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ko-KR" altLang="en-US" dirty="0" smtClean="0"/>
              <a:t>공화 정부의 개혁 </a:t>
            </a:r>
            <a:r>
              <a:rPr lang="ko-KR" altLang="en-US" dirty="0" smtClean="0"/>
              <a:t>시도는 그로 인해 피해를 입게 된 우파보수 </a:t>
            </a:r>
            <a:r>
              <a:rPr lang="ko-KR" altLang="en-US" dirty="0" smtClean="0"/>
              <a:t>세력을 결집하게 </a:t>
            </a:r>
            <a:r>
              <a:rPr lang="ko-KR" altLang="en-US" dirty="0" smtClean="0"/>
              <a:t>만듦</a:t>
            </a:r>
            <a:r>
              <a:rPr lang="en-US" altLang="ko-KR" dirty="0" smtClean="0"/>
              <a:t>: </a:t>
            </a:r>
            <a:r>
              <a:rPr lang="ko-KR" altLang="en-US" dirty="0" smtClean="0"/>
              <a:t>스페인자치우익연합</a:t>
            </a:r>
            <a:r>
              <a:rPr lang="en-US" altLang="ko-KR" dirty="0" smtClean="0"/>
              <a:t>(CEDA)</a:t>
            </a:r>
            <a:r>
              <a:rPr lang="ko-KR" altLang="en-US" dirty="0" smtClean="0"/>
              <a:t>이 우파 결집의 구심점이 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1933-35</a:t>
            </a:r>
            <a:r>
              <a:rPr lang="ko-KR" altLang="en-US" dirty="0" smtClean="0"/>
              <a:t>년 우파의 집권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1933</a:t>
            </a:r>
            <a:r>
              <a:rPr lang="ko-KR" altLang="en-US" dirty="0" smtClean="0"/>
              <a:t>년의 선거에서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우익연합</a:t>
            </a:r>
            <a:r>
              <a:rPr lang="en-US" altLang="ko-KR" dirty="0" smtClean="0"/>
              <a:t>(CEDA) </a:t>
            </a:r>
            <a:r>
              <a:rPr lang="ko-KR" altLang="en-US" dirty="0" smtClean="0"/>
              <a:t>중심의 우파 승리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r>
              <a:rPr lang="ko-KR" altLang="en-US" dirty="0" smtClean="0"/>
              <a:t>우파 정권은</a:t>
            </a:r>
            <a:r>
              <a:rPr lang="en-US" altLang="ko-KR" dirty="0" smtClean="0"/>
              <a:t> </a:t>
            </a:r>
            <a:r>
              <a:rPr lang="ko-KR" altLang="en-US" dirty="0" smtClean="0"/>
              <a:t>전</a:t>
            </a:r>
            <a:r>
              <a:rPr lang="en-US" altLang="ko-KR" dirty="0" smtClean="0"/>
              <a:t>(</a:t>
            </a:r>
            <a:r>
              <a:rPr lang="ko-KR" altLang="en-US" dirty="0" smtClean="0"/>
              <a:t>前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 smtClean="0"/>
              <a:t>정권의 개혁을 되돌리는 반(反)개혁 강행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대지주들의 토지를 몰수한 </a:t>
            </a:r>
            <a:r>
              <a:rPr lang="ko-KR" altLang="en-US" dirty="0" smtClean="0"/>
              <a:t>조치를 </a:t>
            </a:r>
            <a:r>
              <a:rPr lang="ko-KR" altLang="en-US" dirty="0" smtClean="0"/>
              <a:t>되돌리고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농업노동자들을 보호하고 </a:t>
            </a:r>
            <a:r>
              <a:rPr lang="ko-KR" altLang="en-US" dirty="0" smtClean="0"/>
              <a:t>지원하는 </a:t>
            </a:r>
            <a:r>
              <a:rPr lang="ko-KR" altLang="en-US" dirty="0" smtClean="0"/>
              <a:t>법들을 </a:t>
            </a:r>
            <a:r>
              <a:rPr lang="ko-KR" altLang="en-US" dirty="0" smtClean="0"/>
              <a:t>무효화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</a:t>
            </a:r>
            <a:r>
              <a:rPr lang="en-US" altLang="ko-KR" dirty="0" smtClean="0"/>
              <a:t> </a:t>
            </a:r>
            <a:r>
              <a:rPr lang="ko-KR" altLang="en-US" dirty="0" smtClean="0"/>
              <a:t>반개혁 </a:t>
            </a:r>
            <a:r>
              <a:rPr lang="ko-KR" altLang="en-US" dirty="0" smtClean="0"/>
              <a:t>정책은 개혁</a:t>
            </a:r>
            <a:r>
              <a:rPr lang="en-US" altLang="ko-KR" dirty="0" smtClean="0"/>
              <a:t>/</a:t>
            </a:r>
            <a:r>
              <a:rPr lang="ko-KR" altLang="en-US" dirty="0" smtClean="0"/>
              <a:t>좌파의 강력한 반발을 </a:t>
            </a:r>
            <a:r>
              <a:rPr lang="ko-KR" altLang="en-US" dirty="0" smtClean="0"/>
              <a:t>불러일으킴</a:t>
            </a:r>
            <a:r>
              <a:rPr lang="en-US" altLang="ko-KR" dirty="0" smtClean="0"/>
              <a:t>. 1934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좌파세력의 총파업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아스투리아스</a:t>
            </a:r>
            <a:r>
              <a:rPr lang="ko-KR" altLang="en-US" dirty="0" smtClean="0"/>
              <a:t> 광산노동자들의 반란</a:t>
            </a:r>
            <a:r>
              <a:rPr lang="en-US" altLang="ko-KR" dirty="0" smtClean="0"/>
              <a:t>(</a:t>
            </a:r>
            <a:r>
              <a:rPr lang="ko-KR" altLang="en-US" dirty="0" smtClean="0"/>
              <a:t>혁명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강경 </a:t>
            </a:r>
            <a:r>
              <a:rPr lang="ko-KR" altLang="en-US" dirty="0" smtClean="0"/>
              <a:t>진압</a:t>
            </a:r>
            <a:r>
              <a:rPr lang="en-US" altLang="ko-KR" dirty="0" smtClean="0"/>
              <a:t>(1,000</a:t>
            </a:r>
            <a:r>
              <a:rPr lang="ko-KR" altLang="en-US" dirty="0" smtClean="0"/>
              <a:t>명 이상의 사상자를 냄</a:t>
            </a:r>
            <a:r>
              <a:rPr lang="en-US" altLang="ko-KR" dirty="0" smtClean="0"/>
              <a:t>). </a:t>
            </a:r>
          </a:p>
          <a:p>
            <a:r>
              <a:rPr lang="ko-KR" altLang="en-US" dirty="0" smtClean="0"/>
              <a:t>좌우 </a:t>
            </a:r>
            <a:r>
              <a:rPr lang="ko-KR" altLang="en-US" dirty="0" smtClean="0"/>
              <a:t>진영의 </a:t>
            </a:r>
            <a:r>
              <a:rPr lang="ko-KR" altLang="en-US" dirty="0" smtClean="0"/>
              <a:t>양극화와 갈등은 </a:t>
            </a:r>
            <a:r>
              <a:rPr lang="ko-KR" altLang="en-US" dirty="0" smtClean="0"/>
              <a:t>더욱 </a:t>
            </a:r>
            <a:r>
              <a:rPr lang="ko-KR" altLang="en-US" dirty="0" smtClean="0"/>
              <a:t>심화됨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1934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아스투리아스의</a:t>
            </a:r>
            <a:r>
              <a:rPr lang="ko-KR" altLang="en-US" dirty="0" smtClean="0"/>
              <a:t> 폭동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혁명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4" name="내용 개체 틀 3" descr="Asturias-min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16832"/>
            <a:ext cx="6696744" cy="417646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인민전선과 </a:t>
            </a:r>
            <a:r>
              <a:rPr lang="en-US" altLang="ko-KR" dirty="0" smtClean="0"/>
              <a:t>1936</a:t>
            </a:r>
            <a:r>
              <a:rPr lang="ko-KR" altLang="en-US" dirty="0" smtClean="0"/>
              <a:t>년 선거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우파 정부의 강력한 탄압 정책은 좌파 반대 세력의 </a:t>
            </a:r>
            <a:r>
              <a:rPr lang="ko-KR" altLang="en-US" dirty="0" err="1" smtClean="0"/>
              <a:t>재결집을</a:t>
            </a:r>
            <a:r>
              <a:rPr lang="ko-KR" altLang="en-US" dirty="0" smtClean="0"/>
              <a:t> 가져왔고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선거에 대비해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인민전선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이라는 </a:t>
            </a:r>
            <a:r>
              <a:rPr lang="ko-KR" altLang="en-US" dirty="0" smtClean="0"/>
              <a:t>좌파연합이 구성됨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우파는 그들대로 연합을 구성</a:t>
            </a:r>
            <a:r>
              <a:rPr lang="en-US" altLang="ko-KR" dirty="0" smtClean="0"/>
              <a:t>(‘</a:t>
            </a:r>
            <a:r>
              <a:rPr lang="ko-KR" altLang="en-US" dirty="0" smtClean="0"/>
              <a:t>국민전선</a:t>
            </a:r>
            <a:r>
              <a:rPr lang="en-US" altLang="ko-KR" dirty="0" smtClean="0"/>
              <a:t>’)</a:t>
            </a:r>
            <a:r>
              <a:rPr lang="ko-KR" altLang="en-US" dirty="0" smtClean="0"/>
              <a:t>하여 선거에 대비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1936</a:t>
            </a:r>
            <a:r>
              <a:rPr lang="ko-KR" altLang="en-US" dirty="0" smtClean="0"/>
              <a:t>년의 선거에서 인민전선이 승리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인민전선 정부는</a:t>
            </a:r>
            <a:r>
              <a:rPr lang="en-US" altLang="ko-KR" dirty="0" smtClean="0"/>
              <a:t> </a:t>
            </a:r>
            <a:r>
              <a:rPr lang="ko-KR" altLang="en-US" dirty="0" smtClean="0"/>
              <a:t>우파 정부 하에서 무효화된 개혁 입법을 다시 회복하고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농민들은 </a:t>
            </a:r>
            <a:r>
              <a:rPr lang="ko-KR" altLang="en-US" dirty="0" smtClean="0"/>
              <a:t>지지부진한 개혁에 실망하여 자의적으로 </a:t>
            </a:r>
            <a:r>
              <a:rPr lang="ko-KR" altLang="en-US" dirty="0" smtClean="0"/>
              <a:t>토지를 무단 점유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과정에서 큰 혼란 발생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우파 진영에서는 점차 반란</a:t>
            </a:r>
            <a:r>
              <a:rPr lang="en-US" altLang="ko-KR" dirty="0" smtClean="0"/>
              <a:t>(</a:t>
            </a:r>
            <a:r>
              <a:rPr lang="ko-KR" altLang="en-US" dirty="0" smtClean="0"/>
              <a:t>군사 쿠데타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 smtClean="0"/>
              <a:t>분위기 고조되어 감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ko-KR" altLang="en-US" dirty="0" smtClean="0"/>
              <a:t>급속히 </a:t>
            </a:r>
            <a:r>
              <a:rPr lang="ko-KR" altLang="en-US" dirty="0" smtClean="0"/>
              <a:t>확산되어가는 무질서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국가 권위의 상실은 쿠데타를 정당화 하는 분위기를 만들어냄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2128</Words>
  <Application>Microsoft Office PowerPoint</Application>
  <PresentationFormat>화면 슬라이드 쇼(4:3)</PresentationFormat>
  <Paragraphs>96</Paragraphs>
  <Slides>31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2" baseType="lpstr">
      <vt:lpstr>Office 테마</vt:lpstr>
      <vt:lpstr>스페인 내전</vt:lpstr>
      <vt:lpstr>스페인 내전은 ‘내전’이자 ‘국제전’</vt:lpstr>
      <vt:lpstr>스페인 내전:  이데올로기들의 격전장</vt:lpstr>
      <vt:lpstr>스페인 내전: 이데올로기들의 격전장</vt:lpstr>
      <vt:lpstr>내전을 향해 나아가다: 제2공화국(1931-36)</vt:lpstr>
      <vt:lpstr>1931-33년 좌파 세력의 집권</vt:lpstr>
      <vt:lpstr>1933-35년 우파의 집권</vt:lpstr>
      <vt:lpstr>1934년 아스투리아스의 폭동(혁명)</vt:lpstr>
      <vt:lpstr>인민전선과 1936년 선거</vt:lpstr>
      <vt:lpstr>군사 쿠데타에서 내전으로 (노동자들의 역할)</vt:lpstr>
      <vt:lpstr>노동자 단체: CNT(아나르코-생디칼리즘), POUM(통합노동자당:좌파사회주의)</vt:lpstr>
      <vt:lpstr>내전과 노동자</vt:lpstr>
      <vt:lpstr>좌우의 테러</vt:lpstr>
      <vt:lpstr>전쟁과 혁명</vt:lpstr>
      <vt:lpstr>양측의 선전전</vt:lpstr>
      <vt:lpstr>양측의 선전전</vt:lpstr>
      <vt:lpstr>게르니카 폭격</vt:lpstr>
      <vt:lpstr>폭격 직후의 게르니카</vt:lpstr>
      <vt:lpstr>피카소의 ‘게르니카’</vt:lpstr>
      <vt:lpstr>외부 세력의 개입</vt:lpstr>
      <vt:lpstr>유럽 각국의 참전(불참전) 이유</vt:lpstr>
      <vt:lpstr>유럽 각국의 참전(불참전) 이유</vt:lpstr>
      <vt:lpstr>독일 콘도르 군단(Condor Legion)</vt:lpstr>
      <vt:lpstr>유럽 각국의 참전(불참전) 이유</vt:lpstr>
      <vt:lpstr>유럽 각국의 참전(불참전) 이유</vt:lpstr>
      <vt:lpstr>외부 세력의 개입</vt:lpstr>
      <vt:lpstr>국제여단</vt:lpstr>
      <vt:lpstr>국제여단의 일원으로 참전한  불가리아인들</vt:lpstr>
      <vt:lpstr>지식인과 문화인의 참전</vt:lpstr>
      <vt:lpstr>‘내전 속 내전’</vt:lpstr>
      <vt:lpstr>전쟁의 종결과 프랑코 독재체제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스페인 내전 이해하기</dc:title>
  <dc:creator>R530</dc:creator>
  <cp:lastModifiedBy>R530</cp:lastModifiedBy>
  <cp:revision>123</cp:revision>
  <dcterms:created xsi:type="dcterms:W3CDTF">2011-04-25T09:14:00Z</dcterms:created>
  <dcterms:modified xsi:type="dcterms:W3CDTF">2014-08-17T05:25:43Z</dcterms:modified>
</cp:coreProperties>
</file>