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9" r:id="rId4"/>
    <p:sldId id="258" r:id="rId5"/>
    <p:sldId id="260" r:id="rId6"/>
    <p:sldId id="263" r:id="rId7"/>
    <p:sldId id="297" r:id="rId8"/>
    <p:sldId id="296" r:id="rId9"/>
    <p:sldId id="265" r:id="rId10"/>
    <p:sldId id="268" r:id="rId11"/>
    <p:sldId id="270" r:id="rId12"/>
    <p:sldId id="292" r:id="rId13"/>
    <p:sldId id="273" r:id="rId14"/>
    <p:sldId id="275" r:id="rId15"/>
    <p:sldId id="276" r:id="rId16"/>
    <p:sldId id="277" r:id="rId17"/>
    <p:sldId id="293" r:id="rId18"/>
    <p:sldId id="283" r:id="rId19"/>
    <p:sldId id="285" r:id="rId20"/>
    <p:sldId id="286" r:id="rId21"/>
    <p:sldId id="287" r:id="rId22"/>
    <p:sldId id="288" r:id="rId23"/>
    <p:sldId id="289" r:id="rId24"/>
    <p:sldId id="290" r:id="rId25"/>
    <p:sldId id="299" r:id="rId26"/>
    <p:sldId id="291" r:id="rId27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26" userDrawn="1">
          <p15:clr>
            <a:srgbClr val="A4A3A4"/>
          </p15:clr>
        </p15:guide>
        <p15:guide id="4" pos="249" userDrawn="1">
          <p15:clr>
            <a:srgbClr val="A4A3A4"/>
          </p15:clr>
        </p15:guide>
        <p15:guide id="5" pos="5602" userDrawn="1">
          <p15:clr>
            <a:srgbClr val="A4A3A4"/>
          </p15:clr>
        </p15:guide>
        <p15:guide id="6" orient="horz" pos="4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C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6" autoAdjust="0"/>
    <p:restoredTop sz="93558" autoAdjust="0"/>
  </p:normalViewPr>
  <p:slideViewPr>
    <p:cSldViewPr>
      <p:cViewPr varScale="1">
        <p:scale>
          <a:sx n="69" d="100"/>
          <a:sy n="69" d="100"/>
        </p:scale>
        <p:origin x="594" y="60"/>
      </p:cViewPr>
      <p:guideLst>
        <p:guide orient="horz" pos="2160"/>
        <p:guide pos="2880"/>
        <p:guide orient="horz" pos="1026"/>
        <p:guide pos="249"/>
        <p:guide pos="5602"/>
        <p:guide orient="horz" pos="4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C3432-A25A-41D6-A91D-4A3E635E3DA0}" type="datetimeFigureOut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87E4E-47B1-4223-8EF4-36896A3C74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5313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13B76-8A65-4D55-A738-CC75E61F9804}" type="datetimeFigureOut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74893-BF16-480C-923E-866E40DCFA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3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74893-BF16-480C-923E-866E40DCFA07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14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929-643B-454D-8A0F-8EB6B191D948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54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BC377-4D76-4C30-A86C-27D47A3276D9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565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9DF61-AF4E-4500-8FAC-7B67C28372C1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01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BD790-EB60-489B-A697-7BC1EBF23B36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419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F965-8041-4C3E-858F-EBA894918115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994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4995-39C8-4930-BB58-DE72C3D348E2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54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99013-E756-4122-A741-781CF1C41FCB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36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99A9-1D55-4858-9DF7-D91C94D07FF9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65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0589-7FE9-4712-A8D5-54DF32B8489B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9464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044AE-55F4-493D-B298-57121CA87514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8588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B714-1B07-450D-BEB5-9A084947E2B1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623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EC11-594F-47BD-8CC6-BBCC79B2656B}" type="datetime1">
              <a:rPr lang="ko-KR" altLang="en-US" smtClean="0"/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66409-361F-4BCD-A313-CC32A27F480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26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7471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문재인 정권</a:t>
            </a:r>
            <a:r>
              <a:rPr lang="en-US" altLang="ko-KR" dirty="0"/>
              <a:t>․</a:t>
            </a:r>
            <a:r>
              <a:rPr lang="ko-KR" altLang="en-US" dirty="0"/>
              <a:t>사회변혁</a:t>
            </a:r>
            <a:r>
              <a:rPr lang="en-US" altLang="ko-KR" dirty="0"/>
              <a:t>․</a:t>
            </a:r>
            <a:r>
              <a:rPr lang="ko-KR" altLang="en-US" dirty="0"/>
              <a:t>노동운동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김 금 수</a:t>
            </a:r>
            <a:endParaRPr lang="en-US" altLang="ko-KR" dirty="0"/>
          </a:p>
          <a:p>
            <a:r>
              <a:rPr lang="ko-KR" altLang="en-US" dirty="0"/>
              <a:t>세계노동운동사연구회 상임고문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10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8" y="1628776"/>
            <a:ext cx="8291512" cy="2736328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5 </a:t>
            </a:r>
            <a:r>
              <a:rPr lang="ko-KR" altLang="en-US" sz="2400" b="1" dirty="0"/>
              <a:t>중소벤처가 주도하는 창업과 혁신성장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/>
              <a:t>중소기업의 튼튼한 성장 환경 구축</a:t>
            </a:r>
            <a:endParaRPr lang="en-US" altLang="ko-KR" sz="1900" dirty="0"/>
          </a:p>
          <a:p>
            <a:pPr lvl="1" fontAlgn="base" latinLnBrk="0"/>
            <a:r>
              <a:rPr lang="ko-KR" altLang="en-US" sz="1900" dirty="0" err="1"/>
              <a:t>대ㆍ중소기업</a:t>
            </a:r>
            <a:r>
              <a:rPr lang="ko-KR" altLang="en-US" sz="1900" dirty="0"/>
              <a:t> 임금 격차 축소 등을 통한 중소기업 인력난 해소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10" name="제목 1">
            <a:extLst>
              <a:ext uri="{FF2B5EF4-FFF2-40B4-BE49-F238E27FC236}">
                <a16:creationId xmlns="" xmlns:a16="http://schemas.microsoft.com/office/drawing/2014/main" id="{9D88EAAB-DF08-422B-BF54-827F73C1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</p:spTree>
    <p:extLst>
      <p:ext uri="{BB962C8B-B14F-4D97-AF65-F5344CB8AC3E}">
        <p14:creationId xmlns:p14="http://schemas.microsoft.com/office/powerpoint/2010/main" val="27775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4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3 : </a:t>
            </a:r>
            <a:r>
              <a:rPr lang="ko-KR" altLang="en-US" sz="3600" dirty="0"/>
              <a:t>내 삶을 책임지는 국가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6048696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1 </a:t>
            </a:r>
            <a:r>
              <a:rPr lang="ko-KR" altLang="en-US" sz="2400" b="1" dirty="0"/>
              <a:t>모두가 누리는 포용적 복지국가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700" dirty="0">
                <a:latin typeface="+mn-ea"/>
              </a:rPr>
              <a:t>국민의 기본생활을 보장하는 맞춤형 사회보장</a:t>
            </a:r>
            <a:endParaRPr lang="en-US" altLang="ko-KR" sz="1700" dirty="0">
              <a:latin typeface="+mn-ea"/>
            </a:endParaRPr>
          </a:p>
          <a:p>
            <a:pPr marL="914400" lvl="2" indent="0" fontAlgn="base" latinLnBrk="0">
              <a:buNone/>
            </a:pPr>
            <a:r>
              <a:rPr lang="en-US" altLang="ko-KR" sz="1700" dirty="0">
                <a:latin typeface="+mn-ea"/>
              </a:rPr>
              <a:t>(18</a:t>
            </a:r>
            <a:r>
              <a:rPr lang="ko-KR" altLang="en-US" sz="1700" dirty="0">
                <a:latin typeface="+mn-ea"/>
              </a:rPr>
              <a:t>년부터 아동수당 </a:t>
            </a:r>
            <a:r>
              <a:rPr lang="en-US" altLang="ko-KR" sz="1700" dirty="0">
                <a:latin typeface="+mn-ea"/>
              </a:rPr>
              <a:t>10</a:t>
            </a:r>
            <a:r>
              <a:rPr lang="ko-KR" altLang="en-US" sz="1700" dirty="0">
                <a:latin typeface="+mn-ea"/>
              </a:rPr>
              <a:t>만원 지급</a:t>
            </a:r>
            <a:r>
              <a:rPr lang="en-US" altLang="ko-KR" sz="1700" dirty="0">
                <a:latin typeface="+mn-ea"/>
              </a:rPr>
              <a:t>, </a:t>
            </a:r>
            <a:r>
              <a:rPr lang="ko-KR" altLang="en-US" sz="1700" dirty="0">
                <a:latin typeface="+mn-ea"/>
              </a:rPr>
              <a:t>기초연금</a:t>
            </a:r>
            <a:r>
              <a:rPr lang="en-US" altLang="ko-KR" sz="1700" dirty="0">
                <a:latin typeface="+mn-ea"/>
              </a:rPr>
              <a:t>․</a:t>
            </a:r>
            <a:r>
              <a:rPr lang="ko-KR" altLang="en-US" sz="1700" dirty="0">
                <a:latin typeface="+mn-ea"/>
              </a:rPr>
              <a:t>장애인연금 </a:t>
            </a:r>
            <a:r>
              <a:rPr lang="en-US" altLang="ko-KR" sz="1700" dirty="0">
                <a:latin typeface="+mn-ea"/>
              </a:rPr>
              <a:t>25</a:t>
            </a:r>
            <a:r>
              <a:rPr lang="ko-KR" altLang="en-US" sz="1700" dirty="0">
                <a:latin typeface="+mn-ea"/>
              </a:rPr>
              <a:t>만원으로 인상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700" dirty="0">
                <a:latin typeface="+mn-ea"/>
              </a:rPr>
              <a:t>고령사회 대비</a:t>
            </a:r>
            <a:r>
              <a:rPr lang="en-US" altLang="ko-KR" sz="1700" dirty="0">
                <a:latin typeface="+mn-ea"/>
              </a:rPr>
              <a:t>, </a:t>
            </a:r>
            <a:r>
              <a:rPr lang="ko-KR" altLang="en-US" sz="1700" dirty="0">
                <a:latin typeface="+mn-ea"/>
              </a:rPr>
              <a:t>건강하고 품위 있는 노후생활 보장</a:t>
            </a:r>
            <a:r>
              <a:rPr lang="en-US" altLang="ko-KR" sz="1700" dirty="0">
                <a:latin typeface="+mn-ea"/>
              </a:rPr>
              <a:t> (</a:t>
            </a:r>
            <a:r>
              <a:rPr lang="ko-KR" altLang="en-US" sz="1700" dirty="0">
                <a:latin typeface="+mn-ea"/>
              </a:rPr>
              <a:t>치매 국가책임제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700" dirty="0">
                <a:latin typeface="+mn-ea"/>
              </a:rPr>
              <a:t>건강보험 보장성 강화 및 예방 중심 건강관리 지원</a:t>
            </a:r>
            <a:r>
              <a:rPr lang="en-US" altLang="ko-KR" sz="1700" dirty="0">
                <a:latin typeface="+mn-ea"/>
              </a:rPr>
              <a:t/>
            </a:r>
            <a:br>
              <a:rPr lang="en-US" altLang="ko-KR" sz="1700" dirty="0">
                <a:latin typeface="+mn-ea"/>
              </a:rPr>
            </a:br>
            <a:r>
              <a:rPr lang="en-US" altLang="ko-KR" sz="1700" dirty="0">
                <a:latin typeface="+mn-ea"/>
              </a:rPr>
              <a:t>(</a:t>
            </a:r>
            <a:r>
              <a:rPr lang="ko-KR" altLang="en-US" sz="1700" dirty="0">
                <a:latin typeface="+mn-ea"/>
              </a:rPr>
              <a:t>소득수준을 고려하여 본인부담 </a:t>
            </a:r>
            <a:r>
              <a:rPr lang="ko-KR" altLang="en-US" sz="1700" dirty="0" err="1">
                <a:latin typeface="+mn-ea"/>
              </a:rPr>
              <a:t>상한액</a:t>
            </a:r>
            <a:r>
              <a:rPr lang="ko-KR" altLang="en-US" sz="1700" dirty="0">
                <a:latin typeface="+mn-ea"/>
              </a:rPr>
              <a:t> 설정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700" dirty="0">
                <a:latin typeface="+mn-ea"/>
              </a:rPr>
              <a:t>의료공공성 확보 및 환자 중심 의료서비스 제공</a:t>
            </a:r>
            <a:r>
              <a:rPr lang="en-US" altLang="ko-KR" sz="1700" dirty="0">
                <a:latin typeface="+mn-ea"/>
              </a:rPr>
              <a:t/>
            </a:r>
            <a:br>
              <a:rPr lang="en-US" altLang="ko-KR" sz="1700" dirty="0">
                <a:latin typeface="+mn-ea"/>
              </a:rPr>
            </a:br>
            <a:r>
              <a:rPr lang="en-US" altLang="ko-KR" sz="1700" dirty="0">
                <a:latin typeface="+mn-ea"/>
              </a:rPr>
              <a:t>(</a:t>
            </a:r>
            <a:r>
              <a:rPr lang="ko-KR" altLang="en-US" sz="1700" dirty="0">
                <a:latin typeface="+mn-ea"/>
              </a:rPr>
              <a:t>의료 취약지에 </a:t>
            </a:r>
            <a:r>
              <a:rPr lang="en-US" altLang="ko-KR" sz="1700" dirty="0">
                <a:latin typeface="+mn-ea"/>
              </a:rPr>
              <a:t>300</a:t>
            </a:r>
            <a:r>
              <a:rPr lang="ko-KR" altLang="en-US" sz="1700" dirty="0">
                <a:latin typeface="+mn-ea"/>
              </a:rPr>
              <a:t>병상 이상 거점 종합병원 확충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endParaRPr lang="en-US" altLang="ko-KR" sz="2400" dirty="0"/>
          </a:p>
          <a:p>
            <a:pPr marL="457200" lvl="1" indent="0" fontAlgn="base" latinLnBrk="0">
              <a:buNone/>
            </a:pPr>
            <a:endParaRPr lang="en-US" altLang="ko-KR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7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5092699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2 </a:t>
            </a:r>
            <a:r>
              <a:rPr lang="ko-KR" altLang="en-US" sz="2600" b="1" dirty="0"/>
              <a:t>국가가 책임지는 보육과 교육</a:t>
            </a:r>
          </a:p>
          <a:p>
            <a:pPr fontAlgn="base" latinLnBrk="0"/>
            <a:r>
              <a:rPr lang="ko-KR" altLang="en-US" sz="2600" b="1" dirty="0"/>
              <a:t>국정과제</a:t>
            </a:r>
            <a:endParaRPr lang="en-US" altLang="ko-KR" sz="2600" b="1" dirty="0"/>
          </a:p>
          <a:p>
            <a:pPr lvl="1" fontAlgn="base" latinLnBrk="0"/>
            <a:r>
              <a:rPr lang="ko-KR" altLang="en-US" sz="1700" dirty="0">
                <a:latin typeface="+mn-ea"/>
              </a:rPr>
              <a:t>미래세대 투자를 통한 </a:t>
            </a:r>
            <a:r>
              <a:rPr lang="ko-KR" altLang="en-US" sz="1700" dirty="0" err="1">
                <a:latin typeface="+mn-ea"/>
              </a:rPr>
              <a:t>저출산</a:t>
            </a:r>
            <a:r>
              <a:rPr lang="ko-KR" altLang="en-US" sz="1700" dirty="0">
                <a:latin typeface="+mn-ea"/>
              </a:rPr>
              <a:t> 극복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>
                <a:latin typeface="+mn-ea"/>
              </a:rPr>
              <a:t>유아에서 대학까지 교육의 공공성 강화</a:t>
            </a:r>
            <a:r>
              <a:rPr lang="en-US" altLang="ko-KR" sz="1700" dirty="0">
                <a:latin typeface="+mn-ea"/>
              </a:rPr>
              <a:t> (20</a:t>
            </a:r>
            <a:r>
              <a:rPr lang="ko-KR" altLang="en-US" sz="1700" dirty="0">
                <a:latin typeface="+mn-ea"/>
              </a:rPr>
              <a:t>년부터 고등학교 무상교육 단계적 실시</a:t>
            </a:r>
            <a:r>
              <a:rPr lang="en-US" altLang="ko-KR" sz="1700" dirty="0">
                <a:latin typeface="+mn-ea"/>
              </a:rPr>
              <a:t>, 18</a:t>
            </a:r>
            <a:r>
              <a:rPr lang="ko-KR" altLang="en-US" sz="1700" dirty="0">
                <a:latin typeface="+mn-ea"/>
              </a:rPr>
              <a:t>년부터 대학생 등록금 부담 경감</a:t>
            </a:r>
            <a:r>
              <a:rPr lang="en-US" altLang="ko-KR" sz="17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700" dirty="0">
                <a:latin typeface="+mn-ea"/>
              </a:rPr>
              <a:t>교실혁명을 통한 공교육 혁신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>
                <a:latin typeface="+mn-ea"/>
              </a:rPr>
              <a:t>교육의 희망사다리 복원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>
                <a:latin typeface="+mn-ea"/>
              </a:rPr>
              <a:t>고등교육의 질 제고 및 </a:t>
            </a:r>
            <a:r>
              <a:rPr lang="ko-KR" altLang="en-US" sz="1700" dirty="0" err="1">
                <a:latin typeface="+mn-ea"/>
              </a:rPr>
              <a:t>평생ㆍ직업교육</a:t>
            </a:r>
            <a:r>
              <a:rPr lang="ko-KR" altLang="en-US" sz="1700" dirty="0">
                <a:latin typeface="+mn-ea"/>
              </a:rPr>
              <a:t> 혁신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endParaRPr lang="en-US" altLang="ko-KR" sz="1700" dirty="0">
              <a:latin typeface="+mn-ea"/>
            </a:endParaRPr>
          </a:p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3 </a:t>
            </a:r>
            <a:r>
              <a:rPr lang="ko-KR" altLang="en-US" sz="2400" b="1" dirty="0"/>
              <a:t>국민안전과 생명을 지키는 안심사회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700" dirty="0">
                <a:latin typeface="+mn-ea"/>
              </a:rPr>
              <a:t>안전사고 예방 및 재난안전관리의 국가책임체제 구축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>
                <a:latin typeface="+mn-ea"/>
              </a:rPr>
              <a:t>미세먼지 걱정 없는 쾌적한 대기환경 조성</a:t>
            </a:r>
            <a:endParaRPr lang="en-US" altLang="ko-KR" sz="1700" dirty="0">
              <a:latin typeface="+mn-ea"/>
            </a:endParaRPr>
          </a:p>
          <a:p>
            <a:pPr lvl="1" fontAlgn="base" latinLnBrk="0"/>
            <a:r>
              <a:rPr lang="ko-KR" altLang="en-US" sz="1700" dirty="0" err="1">
                <a:latin typeface="+mn-ea"/>
              </a:rPr>
              <a:t>탈원전</a:t>
            </a:r>
            <a:r>
              <a:rPr lang="ko-KR" altLang="en-US" sz="1700" dirty="0">
                <a:latin typeface="+mn-ea"/>
              </a:rPr>
              <a:t> 정책으로 안전하고 깨끗한 에너지로 전환</a:t>
            </a:r>
            <a:endParaRPr lang="en-US" altLang="ko-KR" sz="1700" dirty="0"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7CB28DCB-C82F-42AB-B165-4F631B6D3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4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3 : </a:t>
            </a:r>
            <a:r>
              <a:rPr lang="ko-KR" altLang="en-US" sz="3600" dirty="0"/>
              <a:t>내 삶을 책임지는 국가</a:t>
            </a:r>
          </a:p>
        </p:txBody>
      </p:sp>
    </p:spTree>
    <p:extLst>
      <p:ext uri="{BB962C8B-B14F-4D97-AF65-F5344CB8AC3E}">
        <p14:creationId xmlns:p14="http://schemas.microsoft.com/office/powerpoint/2010/main" val="26781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5092699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4 </a:t>
            </a:r>
            <a:r>
              <a:rPr lang="ko-KR" altLang="en-US" sz="2600" b="1" dirty="0" err="1"/>
              <a:t>노동존중ㆍ성평등을</a:t>
            </a:r>
            <a:r>
              <a:rPr lang="ko-KR" altLang="en-US" sz="2600" b="1" dirty="0"/>
              <a:t> 포함한 차별 없는 공정사회 </a:t>
            </a:r>
          </a:p>
          <a:p>
            <a:pPr fontAlgn="base" latinLnBrk="0"/>
            <a:r>
              <a:rPr lang="ko-KR" altLang="en-US" sz="2800" b="1" dirty="0"/>
              <a:t>국정과제</a:t>
            </a:r>
            <a:endParaRPr lang="en-US" altLang="ko-KR" sz="2800" b="1" dirty="0"/>
          </a:p>
          <a:p>
            <a:pPr lvl="1" fontAlgn="base" latinLnBrk="0"/>
            <a:r>
              <a:rPr lang="ko-KR" altLang="en-US" sz="1800" dirty="0">
                <a:latin typeface="+mn-ea"/>
              </a:rPr>
              <a:t>노동존중 사회 실현</a:t>
            </a:r>
            <a:endParaRPr lang="en-US" altLang="ko-KR" sz="1800" dirty="0">
              <a:latin typeface="+mn-ea"/>
            </a:endParaRPr>
          </a:p>
          <a:p>
            <a:pPr lvl="2" fontAlgn="base" latinLnBrk="0"/>
            <a:r>
              <a:rPr lang="ko-KR" altLang="en-US" sz="1800" dirty="0" err="1">
                <a:latin typeface="+mn-ea"/>
              </a:rPr>
              <a:t>노사정</a:t>
            </a:r>
            <a:r>
              <a:rPr lang="ko-KR" altLang="en-US" sz="1800" dirty="0">
                <a:latin typeface="+mn-ea"/>
              </a:rPr>
              <a:t> 사회적 대화로 노동존중 사회 기본계획 수립</a:t>
            </a:r>
            <a:r>
              <a:rPr lang="en-US" altLang="ko-KR" sz="1800" dirty="0">
                <a:latin typeface="+mn-ea"/>
              </a:rPr>
              <a:t>,</a:t>
            </a:r>
          </a:p>
          <a:p>
            <a:pPr lvl="2" fontAlgn="base" latinLnBrk="0"/>
            <a:r>
              <a:rPr lang="en-US" altLang="ko-KR" sz="1800" dirty="0">
                <a:latin typeface="+mn-ea"/>
              </a:rPr>
              <a:t>ILO </a:t>
            </a:r>
            <a:r>
              <a:rPr lang="ko-KR" altLang="en-US" sz="1800" dirty="0">
                <a:latin typeface="+mn-ea"/>
              </a:rPr>
              <a:t>핵심협약 비준</a:t>
            </a:r>
            <a:r>
              <a:rPr lang="en-US" altLang="ko-KR" sz="1800" dirty="0">
                <a:latin typeface="+mn-ea"/>
              </a:rPr>
              <a:t>: </a:t>
            </a:r>
            <a:r>
              <a:rPr lang="ko-KR" altLang="en-US" sz="1800" dirty="0">
                <a:latin typeface="+mn-ea"/>
              </a:rPr>
              <a:t>강제노동에 관한 제</a:t>
            </a:r>
            <a:r>
              <a:rPr lang="en-US" altLang="ko-KR" sz="1800" dirty="0">
                <a:latin typeface="+mn-ea"/>
              </a:rPr>
              <a:t>29</a:t>
            </a:r>
            <a:r>
              <a:rPr lang="ko-KR" altLang="en-US" sz="1800" dirty="0">
                <a:latin typeface="+mn-ea"/>
              </a:rPr>
              <a:t>호 및 제</a:t>
            </a:r>
            <a:r>
              <a:rPr lang="en-US" altLang="ko-KR" sz="1800" dirty="0">
                <a:latin typeface="+mn-ea"/>
              </a:rPr>
              <a:t>105</a:t>
            </a:r>
            <a:r>
              <a:rPr lang="ko-KR" altLang="en-US" sz="1800" dirty="0">
                <a:latin typeface="+mn-ea"/>
              </a:rPr>
              <a:t>호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단결권</a:t>
            </a:r>
            <a:r>
              <a:rPr lang="en-US" altLang="ko-KR" sz="1800" dirty="0">
                <a:latin typeface="+mn-ea"/>
              </a:rPr>
              <a:t>․</a:t>
            </a:r>
            <a:r>
              <a:rPr lang="ko-KR" altLang="en-US" sz="1800" dirty="0">
                <a:latin typeface="+mn-ea"/>
              </a:rPr>
              <a:t>단체교섭권 보호에 관한 제</a:t>
            </a:r>
            <a:r>
              <a:rPr lang="en-US" altLang="ko-KR" sz="1800" dirty="0">
                <a:latin typeface="+mn-ea"/>
              </a:rPr>
              <a:t>87</a:t>
            </a:r>
            <a:r>
              <a:rPr lang="ko-KR" altLang="en-US" sz="1800" dirty="0">
                <a:latin typeface="+mn-ea"/>
              </a:rPr>
              <a:t>호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제</a:t>
            </a:r>
            <a:r>
              <a:rPr lang="en-US" altLang="ko-KR" sz="1800" dirty="0">
                <a:latin typeface="+mn-ea"/>
              </a:rPr>
              <a:t>98</a:t>
            </a:r>
            <a:r>
              <a:rPr lang="ko-KR" altLang="en-US" sz="1800" dirty="0">
                <a:latin typeface="+mn-ea"/>
              </a:rPr>
              <a:t>호 협약 비준 추진</a:t>
            </a:r>
            <a:r>
              <a:rPr lang="en-US" altLang="ko-KR" sz="1800" dirty="0">
                <a:latin typeface="+mn-ea"/>
              </a:rPr>
              <a:t>. </a:t>
            </a:r>
          </a:p>
          <a:p>
            <a:pPr lvl="2" fontAlgn="base" latinLnBrk="0"/>
            <a:r>
              <a:rPr lang="ko-KR" altLang="en-US" sz="1800" dirty="0">
                <a:latin typeface="+mn-ea"/>
              </a:rPr>
              <a:t>근로자 대표제도 기능 강화</a:t>
            </a:r>
            <a:r>
              <a:rPr lang="en-US" altLang="ko-KR" sz="1800" dirty="0">
                <a:latin typeface="+mn-ea"/>
              </a:rPr>
              <a:t>: </a:t>
            </a:r>
            <a:r>
              <a:rPr lang="ko-KR" altLang="en-US" sz="1800" dirty="0">
                <a:latin typeface="+mn-ea"/>
              </a:rPr>
              <a:t>미조직 노동자 권익보호를 위한 기능 강화</a:t>
            </a:r>
            <a:endParaRPr lang="en-US" altLang="ko-KR" sz="1800" dirty="0">
              <a:latin typeface="+mn-ea"/>
            </a:endParaRPr>
          </a:p>
          <a:p>
            <a:pPr lvl="2" fontAlgn="base" latinLnBrk="0"/>
            <a:r>
              <a:rPr lang="ko-KR" altLang="en-US" sz="1800" dirty="0">
                <a:latin typeface="+mn-ea"/>
              </a:rPr>
              <a:t>노동인권교육 활성화 </a:t>
            </a:r>
            <a:endParaRPr lang="en-US" altLang="ko-KR" sz="1800" dirty="0">
              <a:latin typeface="+mn-ea"/>
            </a:endParaRPr>
          </a:p>
          <a:p>
            <a:pPr lvl="1" fontAlgn="base" latinLnBrk="0"/>
            <a:r>
              <a:rPr lang="ko-KR" altLang="en-US" sz="1800" dirty="0" smtClean="0">
                <a:latin typeface="+mn-ea"/>
              </a:rPr>
              <a:t>차별 </a:t>
            </a:r>
            <a:r>
              <a:rPr lang="ko-KR" altLang="en-US" sz="1800" dirty="0">
                <a:latin typeface="+mn-ea"/>
              </a:rPr>
              <a:t>없는 좋은 일터 만들기</a:t>
            </a:r>
            <a:r>
              <a:rPr lang="en-US" altLang="ko-KR" sz="1800" dirty="0">
                <a:latin typeface="+mn-ea"/>
              </a:rPr>
              <a:t/>
            </a:r>
            <a:br>
              <a:rPr lang="en-US" altLang="ko-KR" sz="1800" dirty="0">
                <a:latin typeface="+mn-ea"/>
              </a:rPr>
            </a:br>
            <a:r>
              <a:rPr lang="en-US" altLang="ko-KR" sz="1800" dirty="0">
                <a:latin typeface="+mn-ea"/>
              </a:rPr>
              <a:t>(</a:t>
            </a:r>
            <a:r>
              <a:rPr lang="ko-KR" altLang="en-US" sz="1800" dirty="0">
                <a:latin typeface="+mn-ea"/>
              </a:rPr>
              <a:t>비정규직 차별시정제도 전면 개편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감정노동자 보호를 위한 법적 근거 마련</a:t>
            </a:r>
            <a:r>
              <a:rPr lang="en-US" altLang="ko-KR" sz="18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1800" dirty="0">
                <a:latin typeface="+mn-ea"/>
              </a:rPr>
              <a:t>다양한 가족의 안정적인 삶 지원 및 사회적 차별 해소</a:t>
            </a:r>
            <a:endParaRPr lang="en-US" altLang="ko-KR" sz="1800" dirty="0">
              <a:latin typeface="+mn-ea"/>
            </a:endParaRPr>
          </a:p>
          <a:p>
            <a:pPr lvl="1" fontAlgn="base" latinLnBrk="0"/>
            <a:r>
              <a:rPr lang="ko-KR" altLang="en-US" sz="1800" dirty="0">
                <a:latin typeface="+mn-ea"/>
              </a:rPr>
              <a:t>실질적 </a:t>
            </a:r>
            <a:r>
              <a:rPr lang="ko-KR" altLang="en-US" sz="1800" dirty="0" smtClean="0">
                <a:latin typeface="+mn-ea"/>
              </a:rPr>
              <a:t>성 평등 </a:t>
            </a:r>
            <a:r>
              <a:rPr lang="ko-KR" altLang="en-US" sz="1800" dirty="0">
                <a:latin typeface="+mn-ea"/>
              </a:rPr>
              <a:t>사회 실현</a:t>
            </a:r>
            <a:r>
              <a:rPr lang="en-US" altLang="ko-KR" sz="1800" dirty="0">
                <a:latin typeface="+mn-ea"/>
              </a:rPr>
              <a:t>(</a:t>
            </a:r>
            <a:r>
              <a:rPr lang="ko-KR" altLang="en-US" sz="1800" dirty="0">
                <a:latin typeface="+mn-ea"/>
              </a:rPr>
              <a:t>공공부문 관리직</a:t>
            </a:r>
            <a:r>
              <a:rPr lang="en-US" altLang="ko-KR" sz="1800" dirty="0">
                <a:latin typeface="+mn-ea"/>
              </a:rPr>
              <a:t>․</a:t>
            </a:r>
            <a:r>
              <a:rPr lang="ko-KR" altLang="en-US" sz="1800" dirty="0">
                <a:latin typeface="+mn-ea"/>
              </a:rPr>
              <a:t>임원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관리자</a:t>
            </a:r>
            <a:r>
              <a:rPr lang="en-US" altLang="ko-KR" sz="1800" dirty="0">
                <a:latin typeface="+mn-ea"/>
              </a:rPr>
              <a:t>)</a:t>
            </a:r>
            <a:r>
              <a:rPr lang="ko-KR" altLang="en-US" sz="1800" dirty="0">
                <a:latin typeface="+mn-ea"/>
              </a:rPr>
              <a:t>여성진출 대폭 확대를 위한 </a:t>
            </a:r>
            <a:r>
              <a:rPr lang="en-US" altLang="ko-KR" sz="1800" dirty="0">
                <a:latin typeface="+mn-ea"/>
              </a:rPr>
              <a:t>5</a:t>
            </a:r>
            <a:r>
              <a:rPr lang="ko-KR" altLang="en-US" sz="1800" dirty="0">
                <a:latin typeface="+mn-ea"/>
              </a:rPr>
              <a:t>개년 계획 수립</a:t>
            </a:r>
            <a:r>
              <a:rPr lang="en-US" altLang="ko-KR" sz="1800" dirty="0">
                <a:latin typeface="+mn-ea"/>
              </a:rPr>
              <a:t>.</a:t>
            </a:r>
            <a:endParaRPr lang="ko-KR" altLang="en-US" sz="1800" dirty="0"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69FF8E64-B2B6-4503-B2A9-F21A7F92D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4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3 : </a:t>
            </a:r>
            <a:r>
              <a:rPr lang="ko-KR" altLang="en-US" sz="3600" dirty="0"/>
              <a:t>내 삶을 책임지는 국가</a:t>
            </a:r>
          </a:p>
        </p:txBody>
      </p:sp>
    </p:spTree>
    <p:extLst>
      <p:ext uri="{BB962C8B-B14F-4D97-AF65-F5344CB8AC3E}">
        <p14:creationId xmlns:p14="http://schemas.microsoft.com/office/powerpoint/2010/main" val="339931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8" y="1628775"/>
            <a:ext cx="8291512" cy="5092700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5 </a:t>
            </a:r>
            <a:r>
              <a:rPr lang="ko-KR" altLang="en-US" sz="2600" b="1" dirty="0"/>
              <a:t>자유와 창의가 넘치는 문화국가</a:t>
            </a:r>
          </a:p>
          <a:p>
            <a:pPr fontAlgn="base" latinLnBrk="0"/>
            <a:r>
              <a:rPr lang="ko-KR" altLang="en-US" sz="2600" b="1" dirty="0"/>
              <a:t>국정과제</a:t>
            </a:r>
            <a:endParaRPr lang="en-US" altLang="ko-KR" sz="2600" b="1" dirty="0"/>
          </a:p>
          <a:p>
            <a:pPr lvl="1" fontAlgn="base" latinLnBrk="0"/>
            <a:r>
              <a:rPr lang="ko-KR" altLang="en-US" sz="1800" dirty="0">
                <a:latin typeface="+mn-ea"/>
              </a:rPr>
              <a:t>휴식 있는 삶을 위한 </a:t>
            </a:r>
            <a:r>
              <a:rPr lang="ko-KR" altLang="en-US" sz="1800" dirty="0" err="1">
                <a:latin typeface="+mn-ea"/>
              </a:rPr>
              <a:t>일ㆍ생활의</a:t>
            </a:r>
            <a:r>
              <a:rPr lang="ko-KR" altLang="en-US" sz="1800" dirty="0">
                <a:latin typeface="+mn-ea"/>
              </a:rPr>
              <a:t> 균형 실현</a:t>
            </a:r>
            <a:r>
              <a:rPr lang="en-US" altLang="ko-KR" sz="1800" dirty="0">
                <a:latin typeface="+mn-ea"/>
              </a:rPr>
              <a:t> (1,800</a:t>
            </a:r>
            <a:r>
              <a:rPr lang="ko-KR" altLang="en-US" sz="1800" dirty="0">
                <a:latin typeface="+mn-ea"/>
              </a:rPr>
              <a:t>시간대 노동시간</a:t>
            </a:r>
            <a:r>
              <a:rPr lang="en-US" altLang="ko-KR" sz="1800" dirty="0">
                <a:latin typeface="+mn-ea"/>
              </a:rPr>
              <a:t>) </a:t>
            </a:r>
          </a:p>
          <a:p>
            <a:pPr lvl="2" fontAlgn="base" latinLnBrk="0"/>
            <a:r>
              <a:rPr lang="en-US" altLang="ko-KR" sz="1800" dirty="0">
                <a:latin typeface="+mn-ea"/>
              </a:rPr>
              <a:t>’17</a:t>
            </a:r>
            <a:r>
              <a:rPr lang="ko-KR" altLang="en-US" sz="1800" dirty="0">
                <a:latin typeface="+mn-ea"/>
              </a:rPr>
              <a:t>년부터 주 </a:t>
            </a:r>
            <a:r>
              <a:rPr lang="en-US" altLang="ko-KR" sz="1800" dirty="0">
                <a:latin typeface="+mn-ea"/>
              </a:rPr>
              <a:t>52</a:t>
            </a:r>
            <a:r>
              <a:rPr lang="ko-KR" altLang="en-US" sz="1800" dirty="0">
                <a:latin typeface="+mn-ea"/>
              </a:rPr>
              <a:t>시간 근로 확립 등 법</a:t>
            </a:r>
            <a:r>
              <a:rPr lang="en-US" altLang="ko-KR" sz="1800" dirty="0">
                <a:latin typeface="+mn-ea"/>
              </a:rPr>
              <a:t>․</a:t>
            </a:r>
            <a:r>
              <a:rPr lang="ko-KR" altLang="en-US" sz="1800" dirty="0">
                <a:latin typeface="+mn-ea"/>
              </a:rPr>
              <a:t>제도 개선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포괄임금제 규제</a:t>
            </a:r>
            <a:r>
              <a:rPr lang="en-US" altLang="ko-KR" sz="1800" dirty="0">
                <a:latin typeface="+mn-ea"/>
              </a:rPr>
              <a:t>,</a:t>
            </a:r>
          </a:p>
          <a:p>
            <a:pPr lvl="2" fontAlgn="base" latinLnBrk="0"/>
            <a:r>
              <a:rPr lang="ko-KR" altLang="en-US" sz="1800" dirty="0">
                <a:latin typeface="+mn-ea"/>
              </a:rPr>
              <a:t>장시간 근로사업장 </a:t>
            </a:r>
            <a:r>
              <a:rPr lang="ko-KR" altLang="en-US" sz="1800" dirty="0" err="1">
                <a:latin typeface="+mn-ea"/>
              </a:rPr>
              <a:t>지도ㆍ감독</a:t>
            </a:r>
            <a:r>
              <a:rPr lang="ko-KR" altLang="en-US" sz="1800" dirty="0">
                <a:latin typeface="+mn-ea"/>
              </a:rPr>
              <a:t> 강화</a:t>
            </a:r>
            <a:r>
              <a:rPr lang="en-US" altLang="ko-KR" sz="1800" dirty="0">
                <a:latin typeface="+mn-ea"/>
              </a:rPr>
              <a:t>, </a:t>
            </a:r>
            <a:r>
              <a:rPr lang="ko-KR" altLang="en-US" sz="1800" dirty="0">
                <a:latin typeface="+mn-ea"/>
              </a:rPr>
              <a:t>근로시간 단축에 따른 중소기업</a:t>
            </a:r>
            <a:r>
              <a:rPr lang="en-US" altLang="ko-KR" sz="1800" dirty="0">
                <a:latin typeface="+mn-ea"/>
              </a:rPr>
              <a:t>․ </a:t>
            </a:r>
            <a:r>
              <a:rPr lang="ko-KR" altLang="en-US" sz="1800" dirty="0">
                <a:latin typeface="+mn-ea"/>
              </a:rPr>
              <a:t>근로자 부담완화 지원</a:t>
            </a:r>
            <a:r>
              <a:rPr lang="en-US" altLang="ko-KR" sz="1800" dirty="0">
                <a:latin typeface="+mn-ea"/>
              </a:rPr>
              <a:t>. </a:t>
            </a:r>
            <a:endParaRPr lang="ko-KR" altLang="en-US" sz="1800" dirty="0">
              <a:latin typeface="+mn-ea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0F2E6D5E-320F-4B5C-B35A-3B7FFC81229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 latinLnBrk="0"/>
            <a:r>
              <a:rPr lang="en-US" altLang="ko-KR" sz="3600"/>
              <a:t>4 </a:t>
            </a:r>
            <a:r>
              <a:rPr lang="ko-KR" altLang="en-US" sz="3600"/>
              <a:t>국정목표 </a:t>
            </a:r>
            <a:r>
              <a:rPr lang="en-US" altLang="ko-KR" sz="3600"/>
              <a:t>3 : </a:t>
            </a:r>
            <a:r>
              <a:rPr lang="ko-KR" altLang="en-US" sz="3600"/>
              <a:t>내 삶을 책임지는 국가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8120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5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4 : </a:t>
            </a:r>
            <a:r>
              <a:rPr lang="ko-KR" altLang="en-US" sz="3600" dirty="0"/>
              <a:t>고르게 발전하는 지역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2592314"/>
          </a:xfrm>
        </p:spPr>
        <p:txBody>
          <a:bodyPr>
            <a:normAutofit/>
          </a:bodyPr>
          <a:lstStyle/>
          <a:p>
            <a:pPr fontAlgn="base" latinLnBrk="0"/>
            <a:r>
              <a:rPr lang="ko-KR" altLang="en-US" sz="2600" b="1" dirty="0"/>
              <a:t>전략</a:t>
            </a:r>
            <a:r>
              <a:rPr lang="en-US" altLang="ko-KR" sz="2600" b="1" dirty="0"/>
              <a:t>1 </a:t>
            </a:r>
            <a:r>
              <a:rPr lang="ko-KR" altLang="en-US" sz="2600" b="1" dirty="0"/>
              <a:t>풀뿌리 민주주의를 실현하는 자치분권</a:t>
            </a:r>
          </a:p>
          <a:p>
            <a:pPr fontAlgn="base" latinLnBrk="0"/>
            <a:r>
              <a:rPr lang="ko-KR" altLang="en-US" sz="2600" b="1" dirty="0"/>
              <a:t>전략</a:t>
            </a:r>
            <a:r>
              <a:rPr lang="en-US" altLang="ko-KR" sz="2600" b="1" dirty="0"/>
              <a:t>2 </a:t>
            </a:r>
            <a:r>
              <a:rPr lang="ko-KR" altLang="en-US" sz="2600" b="1" dirty="0"/>
              <a:t>골고루 잘사는 균형발전</a:t>
            </a:r>
          </a:p>
          <a:p>
            <a:pPr fontAlgn="base" latinLnBrk="0"/>
            <a:r>
              <a:rPr lang="ko-KR" altLang="en-US" sz="2600" b="1" dirty="0"/>
              <a:t>전략</a:t>
            </a:r>
            <a:r>
              <a:rPr lang="en-US" altLang="ko-KR" sz="2600" b="1" dirty="0"/>
              <a:t>3 </a:t>
            </a:r>
            <a:r>
              <a:rPr lang="ko-KR" altLang="en-US" sz="2600" b="1" dirty="0"/>
              <a:t>사람이 돌아오는 농산어촌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5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6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5 : </a:t>
            </a:r>
            <a:r>
              <a:rPr lang="ko-KR" altLang="en-US" sz="3600" dirty="0"/>
              <a:t>평화와 번영의 한반도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5092700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1 </a:t>
            </a:r>
            <a:r>
              <a:rPr lang="ko-KR" altLang="en-US" sz="2600" b="1" dirty="0"/>
              <a:t>강한 안보와 책임국방</a:t>
            </a:r>
          </a:p>
          <a:p>
            <a:pPr fontAlgn="base" latinLnBrk="0"/>
            <a:r>
              <a:rPr lang="ko-KR" altLang="en-US" sz="2600" b="1" dirty="0"/>
              <a:t>국정과제</a:t>
            </a:r>
            <a:endParaRPr lang="en-US" altLang="ko-KR" sz="2600" b="1" dirty="0"/>
          </a:p>
          <a:p>
            <a:pPr lvl="1" fontAlgn="base" latinLnBrk="0"/>
            <a:r>
              <a:rPr lang="ko-KR" altLang="en-US" sz="2100" dirty="0">
                <a:latin typeface="+mn-ea"/>
              </a:rPr>
              <a:t>북핵 등 비대칭 위협 대응능력 강화</a:t>
            </a:r>
            <a:r>
              <a:rPr lang="en-US" altLang="ko-KR" sz="2100" dirty="0">
                <a:latin typeface="+mn-ea"/>
              </a:rPr>
              <a:t> (</a:t>
            </a:r>
            <a:r>
              <a:rPr lang="ko-KR" altLang="en-US" sz="2100" dirty="0">
                <a:latin typeface="+mn-ea"/>
              </a:rPr>
              <a:t>국방예산 증액</a:t>
            </a:r>
            <a:r>
              <a:rPr lang="en-US" altLang="ko-KR" sz="2100" dirty="0">
                <a:latin typeface="+mn-ea"/>
              </a:rPr>
              <a:t>․</a:t>
            </a:r>
            <a:r>
              <a:rPr lang="ko-KR" altLang="en-US" sz="2100" dirty="0">
                <a:latin typeface="+mn-ea"/>
              </a:rPr>
              <a:t>효율화</a:t>
            </a:r>
            <a:r>
              <a:rPr lang="en-US" altLang="ko-KR" sz="2100" dirty="0">
                <a:latin typeface="+mn-ea"/>
              </a:rPr>
              <a:t>)</a:t>
            </a:r>
          </a:p>
          <a:p>
            <a:pPr lvl="1" fontAlgn="base" latinLnBrk="0"/>
            <a:r>
              <a:rPr lang="ko-KR" altLang="en-US" sz="2100" dirty="0">
                <a:latin typeface="+mn-ea"/>
              </a:rPr>
              <a:t>굳건한 한미동맹 기반 위에 </a:t>
            </a:r>
            <a:r>
              <a:rPr lang="ko-KR" altLang="en-US" sz="2100" dirty="0" err="1">
                <a:latin typeface="+mn-ea"/>
              </a:rPr>
              <a:t>전작권</a:t>
            </a:r>
            <a:r>
              <a:rPr lang="ko-KR" altLang="en-US" sz="2100" dirty="0">
                <a:latin typeface="+mn-ea"/>
              </a:rPr>
              <a:t> 조기 전환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국방개혁 및 국방 문민화의 강력한 추진</a:t>
            </a:r>
            <a:r>
              <a:rPr lang="en-US" altLang="ko-KR" sz="2100" dirty="0">
                <a:latin typeface="+mn-ea"/>
              </a:rPr>
              <a:t> (</a:t>
            </a:r>
            <a:r>
              <a:rPr lang="ko-KR" altLang="en-US" sz="2100" dirty="0">
                <a:latin typeface="+mn-ea"/>
              </a:rPr>
              <a:t>병 복무기간을 </a:t>
            </a:r>
            <a:r>
              <a:rPr lang="en-US" altLang="ko-KR" sz="2100" dirty="0">
                <a:latin typeface="+mn-ea"/>
              </a:rPr>
              <a:t>18</a:t>
            </a:r>
            <a:r>
              <a:rPr lang="ko-KR" altLang="en-US" sz="2100" dirty="0">
                <a:latin typeface="+mn-ea"/>
              </a:rPr>
              <a:t>개월로 단축 추진</a:t>
            </a:r>
            <a:r>
              <a:rPr lang="en-US" altLang="ko-KR" sz="2100" dirty="0">
                <a:latin typeface="+mn-ea"/>
              </a:rPr>
              <a:t>) </a:t>
            </a:r>
          </a:p>
          <a:p>
            <a:pPr lvl="1" fontAlgn="base" latinLnBrk="0"/>
            <a:r>
              <a:rPr lang="ko-KR" altLang="en-US" sz="2100" dirty="0">
                <a:latin typeface="+mn-ea"/>
              </a:rPr>
              <a:t>방산비리 척결과 </a:t>
            </a:r>
            <a:r>
              <a:rPr lang="en-US" altLang="ko-KR" sz="2100" dirty="0">
                <a:latin typeface="+mn-ea"/>
              </a:rPr>
              <a:t>4</a:t>
            </a:r>
            <a:r>
              <a:rPr lang="ko-KR" altLang="en-US" sz="2100" dirty="0">
                <a:latin typeface="+mn-ea"/>
              </a:rPr>
              <a:t>차 산업혁명시대에 걸맞은 방위산업 육성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장병 인권 보장 및 복무 여건의 획기적 개선</a:t>
            </a:r>
            <a:r>
              <a:rPr lang="en-US" altLang="ko-KR" sz="2100" dirty="0">
                <a:latin typeface="+mn-ea"/>
              </a:rPr>
              <a:t> (22</a:t>
            </a:r>
            <a:r>
              <a:rPr lang="ko-KR" altLang="en-US" sz="2100" dirty="0">
                <a:latin typeface="+mn-ea"/>
              </a:rPr>
              <a:t>년까지 최저임금의 </a:t>
            </a:r>
            <a:r>
              <a:rPr lang="en-US" altLang="ko-KR" sz="2100" dirty="0">
                <a:latin typeface="+mn-ea"/>
              </a:rPr>
              <a:t>50%</a:t>
            </a:r>
            <a:r>
              <a:rPr lang="ko-KR" altLang="en-US" sz="2100" dirty="0">
                <a:latin typeface="+mn-ea"/>
              </a:rPr>
              <a:t>까지 단계적 인상</a:t>
            </a:r>
            <a:r>
              <a:rPr lang="en-US" altLang="ko-KR" sz="2100" dirty="0">
                <a:latin typeface="+mn-ea"/>
              </a:rPr>
              <a:t>)</a:t>
            </a:r>
          </a:p>
          <a:p>
            <a:pPr marL="457200" lvl="1" indent="0" fontAlgn="base" latinLnBrk="0">
              <a:buNone/>
            </a:pPr>
            <a:endParaRPr lang="ko-KR" altLang="en-US" sz="17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368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6"/>
            <a:ext cx="8497887" cy="5092700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2 </a:t>
            </a:r>
            <a:r>
              <a:rPr lang="ko-KR" altLang="en-US" sz="2600" b="1" dirty="0"/>
              <a:t>남북 간 화해협력과 한반도 비핵화</a:t>
            </a:r>
          </a:p>
          <a:p>
            <a:pPr fontAlgn="base" latinLnBrk="0"/>
            <a:r>
              <a:rPr lang="ko-KR" altLang="en-US" sz="2600" b="1" dirty="0"/>
              <a:t>국정과제</a:t>
            </a:r>
            <a:endParaRPr lang="en-US" altLang="ko-KR" sz="2600" b="1" dirty="0"/>
          </a:p>
          <a:p>
            <a:pPr lvl="1" fontAlgn="base" latinLnBrk="0"/>
            <a:r>
              <a:rPr lang="ko-KR" altLang="en-US" sz="2100" dirty="0">
                <a:latin typeface="+mn-ea"/>
              </a:rPr>
              <a:t>한반도 신경제지도 구상 및 경제통일 구현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남북기본협정 체결 및 남북관계 재정립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북한인권 개선과 이산가족 등 인도적 문제 해결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남북교류 활성화를 통한 남북관계 발전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통일 공감대 확산과 통일국민협약 추진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북핵문제의 평화적 해결 및 평화체제 구축</a:t>
            </a:r>
            <a:endParaRPr lang="en-US" altLang="ko-KR" sz="2100" dirty="0">
              <a:latin typeface="+mn-ea"/>
            </a:endParaRPr>
          </a:p>
          <a:p>
            <a:pPr lvl="1" fontAlgn="base" latinLnBrk="0"/>
            <a:endParaRPr lang="en-US" altLang="ko-KR" sz="2100" dirty="0">
              <a:latin typeface="+mn-ea"/>
            </a:endParaRPr>
          </a:p>
          <a:p>
            <a:pPr marL="57150" indent="0" fontAlgn="base" latinLnBrk="0">
              <a:buNone/>
            </a:pPr>
            <a:r>
              <a:rPr lang="ko-KR" altLang="en-US" sz="2600" b="1" dirty="0"/>
              <a:t>전략</a:t>
            </a:r>
            <a:r>
              <a:rPr lang="en-US" altLang="ko-KR" sz="2600" b="1" dirty="0"/>
              <a:t>3 </a:t>
            </a:r>
            <a:r>
              <a:rPr lang="ko-KR" altLang="en-US" sz="2600" b="1" dirty="0"/>
              <a:t>국제협력을 주도하는 당당한 외교</a:t>
            </a:r>
            <a:endParaRPr lang="en-US" altLang="ko-KR" sz="2600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8" name="제목 1">
            <a:extLst>
              <a:ext uri="{FF2B5EF4-FFF2-40B4-BE49-F238E27FC236}">
                <a16:creationId xmlns="" xmlns:a16="http://schemas.microsoft.com/office/drawing/2014/main" id="{4207BB72-5BFF-497C-80A0-559B499F1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6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5 : </a:t>
            </a:r>
            <a:r>
              <a:rPr lang="ko-KR" altLang="en-US" sz="3600" dirty="0"/>
              <a:t>평화와 번영의 한반도</a:t>
            </a:r>
          </a:p>
        </p:txBody>
      </p:sp>
    </p:spTree>
    <p:extLst>
      <p:ext uri="{BB962C8B-B14F-4D97-AF65-F5344CB8AC3E}">
        <p14:creationId xmlns:p14="http://schemas.microsoft.com/office/powerpoint/2010/main" val="26541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6834"/>
          </a:xfrm>
        </p:spPr>
        <p:txBody>
          <a:bodyPr>
            <a:normAutofit/>
          </a:bodyPr>
          <a:lstStyle/>
          <a:p>
            <a:r>
              <a:rPr lang="ko-KR" altLang="en-US" sz="3600" dirty="0"/>
              <a:t>문재인 정부에 대한 평가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8" y="1628775"/>
            <a:ext cx="8497887" cy="5544641"/>
          </a:xfrm>
        </p:spPr>
        <p:txBody>
          <a:bodyPr>
            <a:normAutofit/>
          </a:bodyPr>
          <a:lstStyle/>
          <a:p>
            <a:pPr fontAlgn="base" latinLnBrk="0"/>
            <a:r>
              <a:rPr lang="ko-KR" altLang="en-US" sz="2600" b="1" dirty="0"/>
              <a:t>문재인 정부에 대한 평가</a:t>
            </a:r>
            <a:endParaRPr lang="en-US" altLang="ko-KR" sz="2600" b="1" dirty="0"/>
          </a:p>
          <a:p>
            <a:pPr lvl="1" fontAlgn="base" latinLnBrk="0"/>
            <a:r>
              <a:rPr lang="ko-KR" altLang="en-US" sz="2100" dirty="0" err="1">
                <a:latin typeface="+mn-ea"/>
              </a:rPr>
              <a:t>한겨레신문</a:t>
            </a:r>
            <a:r>
              <a:rPr lang="en-US" altLang="ko-KR" sz="2100" dirty="0">
                <a:latin typeface="+mn-ea"/>
              </a:rPr>
              <a:t>(</a:t>
            </a:r>
            <a:r>
              <a:rPr lang="ko-KR" altLang="en-US" sz="2100" dirty="0">
                <a:latin typeface="+mn-ea"/>
              </a:rPr>
              <a:t>한국리서치</a:t>
            </a:r>
            <a:r>
              <a:rPr lang="en-US" altLang="ko-KR" sz="2100" dirty="0">
                <a:latin typeface="+mn-ea"/>
              </a:rPr>
              <a:t>, 8</a:t>
            </a:r>
            <a:r>
              <a:rPr lang="ko-KR" altLang="en-US" sz="2100" dirty="0">
                <a:latin typeface="+mn-ea"/>
              </a:rPr>
              <a:t>월 </a:t>
            </a:r>
            <a:r>
              <a:rPr lang="en-US" altLang="ko-KR" sz="2100" dirty="0">
                <a:latin typeface="+mn-ea"/>
              </a:rPr>
              <a:t>11</a:t>
            </a:r>
            <a:r>
              <a:rPr lang="ko-KR" altLang="en-US" sz="2100" dirty="0">
                <a:latin typeface="+mn-ea"/>
              </a:rPr>
              <a:t>～</a:t>
            </a:r>
            <a:r>
              <a:rPr lang="en-US" altLang="ko-KR" sz="2100" dirty="0">
                <a:latin typeface="+mn-ea"/>
              </a:rPr>
              <a:t>12)</a:t>
            </a:r>
            <a:r>
              <a:rPr lang="ko-KR" altLang="en-US" sz="2100" dirty="0">
                <a:latin typeface="+mn-ea"/>
              </a:rPr>
              <a:t>조사</a:t>
            </a:r>
            <a:endParaRPr lang="en-US" altLang="ko-KR" sz="2100" dirty="0">
              <a:latin typeface="+mn-ea"/>
            </a:endParaRPr>
          </a:p>
          <a:p>
            <a:pPr lvl="2" fontAlgn="base" latinLnBrk="0"/>
            <a:r>
              <a:rPr lang="ko-KR" altLang="en-US" sz="2100" dirty="0">
                <a:latin typeface="+mn-ea"/>
              </a:rPr>
              <a:t>“국정운영 잘한다”</a:t>
            </a:r>
            <a:r>
              <a:rPr lang="en-US" altLang="ko-KR" sz="2100" dirty="0">
                <a:latin typeface="+mn-ea"/>
              </a:rPr>
              <a:t>: 78.6%</a:t>
            </a:r>
            <a:br>
              <a:rPr lang="en-US" altLang="ko-KR" sz="2100" dirty="0">
                <a:latin typeface="+mn-ea"/>
              </a:rPr>
            </a:br>
            <a:r>
              <a:rPr lang="ko-KR" altLang="en-US" sz="2100" dirty="0">
                <a:latin typeface="+mn-ea"/>
              </a:rPr>
              <a:t>가장 </a:t>
            </a:r>
            <a:r>
              <a:rPr lang="ko-KR" altLang="en-US" sz="2100" dirty="0" smtClean="0">
                <a:latin typeface="+mn-ea"/>
              </a:rPr>
              <a:t>잘한 일</a:t>
            </a:r>
            <a:r>
              <a:rPr lang="en-US" altLang="ko-KR" sz="2100" dirty="0">
                <a:latin typeface="+mn-ea"/>
              </a:rPr>
              <a:t>: </a:t>
            </a:r>
            <a:r>
              <a:rPr lang="ko-KR" altLang="en-US" sz="2100" dirty="0" smtClean="0">
                <a:latin typeface="+mn-ea"/>
              </a:rPr>
              <a:t>적폐청산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소통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건강보험보장 확대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일자리정책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부동산정책</a:t>
            </a:r>
            <a:r>
              <a:rPr lang="en-US" altLang="ko-KR" sz="2100" dirty="0">
                <a:latin typeface="+mn-ea"/>
              </a:rPr>
              <a:t>.</a:t>
            </a:r>
          </a:p>
          <a:p>
            <a:pPr lvl="2" fontAlgn="base" latinLnBrk="0"/>
            <a:r>
              <a:rPr lang="ko-KR" altLang="en-US" sz="2100" dirty="0">
                <a:latin typeface="+mn-ea"/>
              </a:rPr>
              <a:t>“내 삶이 나아질 것이다”</a:t>
            </a:r>
            <a:r>
              <a:rPr lang="en-US" altLang="ko-KR" sz="2100" dirty="0">
                <a:latin typeface="+mn-ea"/>
              </a:rPr>
              <a:t>: 56.6%, </a:t>
            </a:r>
            <a:br>
              <a:rPr lang="en-US" altLang="ko-KR" sz="2100" dirty="0">
                <a:latin typeface="+mn-ea"/>
              </a:rPr>
            </a:br>
            <a:r>
              <a:rPr lang="en-US" altLang="ko-KR" sz="2100" dirty="0">
                <a:latin typeface="+mn-ea"/>
              </a:rPr>
              <a:t>“</a:t>
            </a:r>
            <a:r>
              <a:rPr lang="ko-KR" altLang="en-US" sz="2100" dirty="0">
                <a:latin typeface="+mn-ea"/>
              </a:rPr>
              <a:t>별 차이 없을 것이다”</a:t>
            </a:r>
            <a:r>
              <a:rPr lang="en-US" altLang="ko-KR" sz="2100" dirty="0">
                <a:latin typeface="+mn-ea"/>
              </a:rPr>
              <a:t>:31.2%.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pPr fontAlgn="base" latinLnBrk="0"/>
            <a:r>
              <a:rPr lang="ko-KR" altLang="en-US" sz="2600" b="1" dirty="0"/>
              <a:t>문재인 정부 정책에 대한 대응</a:t>
            </a:r>
            <a:endParaRPr lang="en-US" altLang="ko-KR" sz="2600" b="1" dirty="0"/>
          </a:p>
          <a:p>
            <a:pPr lvl="1" fontAlgn="base" latinLnBrk="0"/>
            <a:r>
              <a:rPr lang="ko-KR" altLang="en-US" sz="2100" dirty="0">
                <a:latin typeface="+mn-ea"/>
              </a:rPr>
              <a:t>노동조합운동의 조직적 대응책 수립</a:t>
            </a:r>
            <a:r>
              <a:rPr lang="en-US" altLang="ko-KR" sz="2100" dirty="0">
                <a:latin typeface="+mn-ea"/>
              </a:rPr>
              <a:t>.</a:t>
            </a:r>
          </a:p>
          <a:p>
            <a:pPr lvl="1" fontAlgn="base" latinLnBrk="0"/>
            <a:r>
              <a:rPr lang="ko-KR" altLang="en-US" sz="2100" dirty="0">
                <a:latin typeface="+mn-ea"/>
              </a:rPr>
              <a:t>독려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압박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견인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보정</a:t>
            </a:r>
            <a:r>
              <a:rPr lang="en-US" altLang="ko-KR" sz="2100" dirty="0">
                <a:latin typeface="+mn-ea"/>
              </a:rPr>
              <a:t>,</a:t>
            </a:r>
            <a:r>
              <a:rPr lang="ko-KR" altLang="en-US" sz="2100" dirty="0">
                <a:latin typeface="+mn-ea"/>
              </a:rPr>
              <a:t>대안 제시</a:t>
            </a:r>
            <a:r>
              <a:rPr lang="en-US" altLang="ko-KR" sz="2100" dirty="0">
                <a:latin typeface="+mn-ea"/>
              </a:rPr>
              <a:t>.</a:t>
            </a:r>
            <a:endParaRPr lang="ko-KR" altLang="en-US" sz="2100" dirty="0">
              <a:latin typeface="+mn-ea"/>
            </a:endParaRPr>
          </a:p>
          <a:p>
            <a:pPr lvl="1" fontAlgn="base" latinLnBrk="0"/>
            <a:r>
              <a:rPr lang="ko-KR" altLang="en-US" sz="2100" dirty="0">
                <a:latin typeface="+mn-ea"/>
              </a:rPr>
              <a:t>정책 참여</a:t>
            </a:r>
            <a:r>
              <a:rPr lang="en-US" altLang="ko-KR" sz="2100" dirty="0">
                <a:latin typeface="+mn-ea"/>
              </a:rPr>
              <a:t>, </a:t>
            </a:r>
            <a:r>
              <a:rPr lang="ko-KR" altLang="en-US" sz="2100" dirty="0">
                <a:latin typeface="+mn-ea"/>
              </a:rPr>
              <a:t>적극적인 개입</a:t>
            </a:r>
            <a:r>
              <a:rPr lang="en-US" altLang="ko-KR" sz="2100" dirty="0">
                <a:latin typeface="+mn-ea"/>
              </a:rPr>
              <a:t>. </a:t>
            </a:r>
            <a:endParaRPr lang="ko-KR" altLang="en-US" sz="2100" dirty="0">
              <a:latin typeface="+mn-ea"/>
            </a:endParaRPr>
          </a:p>
          <a:p>
            <a:pPr fontAlgn="base" latinLnBrk="0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1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199" y="1628776"/>
            <a:ext cx="8435975" cy="5092700"/>
          </a:xfrm>
        </p:spPr>
        <p:txBody>
          <a:bodyPr>
            <a:normAutofit lnSpcReduction="10000"/>
          </a:bodyPr>
          <a:lstStyle/>
          <a:p>
            <a:pPr fontAlgn="base" latinLnBrk="0"/>
            <a:r>
              <a:rPr lang="ko-KR" altLang="en-US" sz="3700" b="1" dirty="0"/>
              <a:t>인간조건이 실현되는 사회</a:t>
            </a:r>
            <a:endParaRPr lang="en-US" altLang="ko-KR" sz="3700" b="1" dirty="0"/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진수성찬은 아니더라도 굶주리지 않고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사치스럽지는 않더라도 헐벗지 않고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호화주택은 아니더라도 안락하게 생활할 수 있고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사람이 아플 때 돈 없이도 온전하게 치료를 받을 수 있고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배우기를 원하는 사람은 무상으로 교육을 받을 수 있고</a:t>
            </a:r>
            <a:r>
              <a:rPr lang="en-US" altLang="ko-KR" sz="2300" dirty="0">
                <a:latin typeface="+mn-ea"/>
              </a:rPr>
              <a:t>,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일할 능력이 있는 사람은 누구나 일자리를 얻을 수 있고</a:t>
            </a:r>
            <a:r>
              <a:rPr lang="en-US" altLang="ko-KR" sz="2300" dirty="0">
                <a:latin typeface="+mn-ea"/>
              </a:rPr>
              <a:t>, </a:t>
            </a:r>
          </a:p>
          <a:p>
            <a:pPr lvl="1" fontAlgn="base" latinLnBrk="0">
              <a:lnSpc>
                <a:spcPct val="150000"/>
              </a:lnSpc>
            </a:pPr>
            <a:r>
              <a:rPr lang="ko-KR" altLang="en-US" sz="2300" dirty="0">
                <a:latin typeface="+mn-ea"/>
              </a:rPr>
              <a:t>억압과 착취를 당할 때 누구나 정당하게 저항할 수 있는 사회</a:t>
            </a:r>
            <a:r>
              <a:rPr lang="en-US" altLang="ko-KR" sz="2300" dirty="0">
                <a:latin typeface="+mn-ea"/>
              </a:rPr>
              <a:t>. </a:t>
            </a:r>
            <a:endParaRPr lang="ko-KR" altLang="en-US" sz="2300" dirty="0">
              <a:latin typeface="+mn-ea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81625D89-51CB-49CA-A023-172D47E7A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altLang="ko-KR" dirty="0"/>
              <a:t>Ⅱ.</a:t>
            </a:r>
            <a:r>
              <a:rPr lang="ko-KR" altLang="en-US" dirty="0"/>
              <a:t>사회변혁</a:t>
            </a:r>
          </a:p>
        </p:txBody>
      </p:sp>
    </p:spTree>
    <p:extLst>
      <p:ext uri="{BB962C8B-B14F-4D97-AF65-F5344CB8AC3E}">
        <p14:creationId xmlns:p14="http://schemas.microsoft.com/office/powerpoint/2010/main" val="7846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fontAlgn="base"/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/>
              <a:t>Ⅰ. </a:t>
            </a:r>
            <a:r>
              <a:rPr lang="ko-KR" altLang="en-US" dirty="0"/>
              <a:t>문재인 정권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6463" y="1637695"/>
            <a:ext cx="8496711" cy="510441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ko-KR" altLang="en-US" sz="2600" b="1" dirty="0"/>
              <a:t>문재인 정부 출범의 자기 규정</a:t>
            </a:r>
            <a:endParaRPr lang="en-US" altLang="ko-KR" sz="2600" b="1" dirty="0"/>
          </a:p>
          <a:p>
            <a:pPr lvl="1">
              <a:lnSpc>
                <a:spcPct val="120000"/>
              </a:lnSpc>
            </a:pPr>
            <a:r>
              <a:rPr lang="en-US" altLang="ko-KR" sz="1900" dirty="0"/>
              <a:t>‘</a:t>
            </a:r>
            <a:r>
              <a:rPr lang="ko-KR" altLang="en-US" sz="1900" dirty="0"/>
              <a:t>촛불시민혁명’으로 출범한 문재인 정부는 ‘국민의 시대 개막’</a:t>
            </a:r>
            <a:r>
              <a:rPr lang="en-US" altLang="ko-KR" sz="1900" dirty="0"/>
              <a:t/>
            </a:r>
            <a:br>
              <a:rPr lang="en-US" altLang="ko-KR" sz="1900" dirty="0"/>
            </a:br>
            <a:r>
              <a:rPr lang="ko-KR" altLang="en-US" sz="1900" dirty="0"/>
              <a:t>을 선언</a:t>
            </a:r>
            <a:r>
              <a:rPr lang="en-US" altLang="ko-KR" sz="1900" dirty="0"/>
              <a:t>. </a:t>
            </a:r>
          </a:p>
          <a:p>
            <a:pPr lvl="1">
              <a:lnSpc>
                <a:spcPct val="120000"/>
              </a:lnSpc>
            </a:pPr>
            <a:endParaRPr lang="en-US" altLang="ko-KR" sz="1900" dirty="0"/>
          </a:p>
          <a:p>
            <a:pPr lvl="1">
              <a:lnSpc>
                <a:spcPct val="120000"/>
              </a:lnSpc>
            </a:pPr>
            <a:r>
              <a:rPr lang="ko-KR" altLang="en-US" sz="1900" dirty="0"/>
              <a:t>실질적 주권자로서의 국민 강조</a:t>
            </a:r>
            <a:r>
              <a:rPr lang="en-US" altLang="ko-KR" sz="1900" dirty="0"/>
              <a:t>, </a:t>
            </a:r>
            <a:r>
              <a:rPr lang="ko-KR" altLang="en-US" sz="1900" dirty="0"/>
              <a:t>국가 중심의 </a:t>
            </a:r>
            <a:r>
              <a:rPr lang="en-US" altLang="ko-KR" sz="1900" dirty="0"/>
              <a:t/>
            </a:r>
            <a:br>
              <a:rPr lang="en-US" altLang="ko-KR" sz="1900" dirty="0"/>
            </a:br>
            <a:r>
              <a:rPr lang="ko-KR" altLang="en-US" sz="1900" dirty="0"/>
              <a:t>민주주의에서 국민중심의 민주주의로 전환 표명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/>
              <a:t>아래로부터의 민주주의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/>
              <a:t>직접민주주의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/>
              <a:t>일상의 민주주의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/>
              <a:t>과정의 민주주의</a:t>
            </a:r>
            <a:endParaRPr lang="en-US" altLang="ko-KR" sz="1900" dirty="0"/>
          </a:p>
          <a:p>
            <a:pPr lvl="2">
              <a:lnSpc>
                <a:spcPct val="120000"/>
              </a:lnSpc>
            </a:pPr>
            <a:r>
              <a:rPr lang="ko-KR" altLang="en-US" sz="1900" dirty="0" err="1"/>
              <a:t>풀뿌리민주주의</a:t>
            </a:r>
            <a:endParaRPr lang="ko-KR" altLang="en-US" sz="1900" dirty="0"/>
          </a:p>
          <a:p>
            <a:pPr>
              <a:lnSpc>
                <a:spcPct val="120000"/>
              </a:lnSpc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76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fontAlgn="base" latinLnBrk="0"/>
            <a:r>
              <a:rPr lang="ko-KR" altLang="en-US" sz="9800" dirty="0"/>
              <a:t>현행 헌법</a:t>
            </a:r>
            <a:r>
              <a:rPr lang="en-US" altLang="ko-KR" sz="9800" dirty="0"/>
              <a:t/>
            </a:r>
            <a:br>
              <a:rPr lang="en-US" altLang="ko-KR" sz="9800" dirty="0"/>
            </a:br>
            <a:endParaRPr lang="en-US" altLang="ko-KR" sz="111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10</a:t>
            </a:r>
            <a:r>
              <a:rPr lang="ko-KR" altLang="en-US" sz="5600" dirty="0"/>
              <a:t>조</a:t>
            </a:r>
            <a:r>
              <a:rPr lang="en-US" altLang="ko-KR" sz="5600" dirty="0"/>
              <a:t>: </a:t>
            </a:r>
            <a:r>
              <a:rPr lang="ko-KR" altLang="en-US" sz="5600" dirty="0"/>
              <a:t>모든 국민은 인간으로서의 존엄과 가치를 가지며</a:t>
            </a:r>
            <a:r>
              <a:rPr lang="en-US" altLang="ko-KR" sz="5600" dirty="0"/>
              <a:t>, </a:t>
            </a:r>
            <a:r>
              <a:rPr lang="ko-KR" altLang="en-US" sz="5600" dirty="0"/>
              <a:t>행복을 추구할 권리를 가진다</a:t>
            </a:r>
            <a:r>
              <a:rPr lang="en-US" altLang="ko-KR" sz="5600" dirty="0"/>
              <a:t>. </a:t>
            </a:r>
            <a:r>
              <a:rPr lang="ko-KR" altLang="en-US" sz="5600" dirty="0"/>
              <a:t>국가는 개인이 가지는 불가침의 기본적 인권을 확인하고 이를 보장할 의무를 진다</a:t>
            </a:r>
            <a:r>
              <a:rPr lang="en-US" altLang="ko-KR" sz="5600" dirty="0"/>
              <a:t>.</a:t>
            </a:r>
            <a:br>
              <a:rPr lang="en-US" altLang="ko-KR" sz="5600" dirty="0"/>
            </a:br>
            <a:endParaRPr lang="en-US" altLang="ko-KR" sz="56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31</a:t>
            </a:r>
            <a:r>
              <a:rPr lang="ko-KR" altLang="en-US" sz="5600" dirty="0"/>
              <a:t>조</a:t>
            </a:r>
            <a:r>
              <a:rPr lang="en-US" altLang="ko-KR" sz="5600" dirty="0"/>
              <a:t>: </a:t>
            </a:r>
            <a:r>
              <a:rPr lang="ko-KR" altLang="en-US" sz="5600" dirty="0"/>
              <a:t>모든 국민은 능력에 따라 균등하게 교육을 받을 권리를 가진다</a:t>
            </a:r>
            <a:r>
              <a:rPr lang="en-US" altLang="ko-KR" sz="5600" dirty="0"/>
              <a:t>.</a:t>
            </a:r>
            <a:br>
              <a:rPr lang="en-US" altLang="ko-KR" sz="5600" dirty="0"/>
            </a:br>
            <a:endParaRPr lang="en-US" altLang="ko-KR" sz="56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32</a:t>
            </a:r>
            <a:r>
              <a:rPr lang="ko-KR" altLang="en-US" sz="5600" dirty="0"/>
              <a:t>조</a:t>
            </a:r>
            <a:r>
              <a:rPr lang="en-US" altLang="ko-KR" sz="5600" dirty="0"/>
              <a:t>: </a:t>
            </a:r>
            <a:r>
              <a:rPr lang="ko-KR" altLang="en-US" sz="5600" dirty="0"/>
              <a:t>모든 국민은 근로의 권리를 가진다</a:t>
            </a:r>
            <a:r>
              <a:rPr lang="en-US" altLang="ko-KR" sz="5600" dirty="0"/>
              <a:t>. </a:t>
            </a:r>
            <a:r>
              <a:rPr lang="ko-KR" altLang="en-US" sz="5600" dirty="0"/>
              <a:t>국가는 사회적</a:t>
            </a:r>
            <a:r>
              <a:rPr lang="en-US" altLang="ko-KR" sz="5600" dirty="0"/>
              <a:t>․</a:t>
            </a:r>
            <a:r>
              <a:rPr lang="ko-KR" altLang="en-US" sz="5600" dirty="0"/>
              <a:t>경제적 방법으로 근로자의 고용의 증진과 적정임금의 보장에 노력하여야 하며</a:t>
            </a:r>
            <a:r>
              <a:rPr lang="en-US" altLang="ko-KR" sz="5600" dirty="0"/>
              <a:t>, </a:t>
            </a:r>
            <a:r>
              <a:rPr lang="ko-KR" altLang="en-US" sz="5600" dirty="0"/>
              <a:t>법률이 정하는 바에 의하여 최저임금제를 시행하여야 한다</a:t>
            </a:r>
            <a:r>
              <a:rPr lang="en-US" altLang="ko-KR" sz="5600" dirty="0"/>
              <a:t>.</a:t>
            </a:r>
            <a:br>
              <a:rPr lang="en-US" altLang="ko-KR" sz="5600" dirty="0"/>
            </a:br>
            <a:endParaRPr lang="en-US" altLang="ko-KR" sz="56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34</a:t>
            </a:r>
            <a:r>
              <a:rPr lang="ko-KR" altLang="en-US" sz="5600" dirty="0"/>
              <a:t>조 ①</a:t>
            </a:r>
            <a:r>
              <a:rPr lang="en-US" altLang="ko-KR" sz="5600" dirty="0"/>
              <a:t>: </a:t>
            </a:r>
            <a:r>
              <a:rPr lang="ko-KR" altLang="en-US" sz="5600" dirty="0"/>
              <a:t>모든 국민은 인간다운 생활을 할 권리를 가진다</a:t>
            </a:r>
            <a:r>
              <a:rPr lang="en-US" altLang="ko-KR" sz="5600" dirty="0"/>
              <a:t>.</a:t>
            </a:r>
            <a:r>
              <a:rPr lang="ko-KR" altLang="en-US" sz="5600" dirty="0"/>
              <a:t> ②</a:t>
            </a:r>
            <a:r>
              <a:rPr lang="en-US" altLang="ko-KR" sz="5600" dirty="0"/>
              <a:t>: </a:t>
            </a:r>
            <a:r>
              <a:rPr lang="ko-KR" altLang="en-US" sz="5600" dirty="0"/>
              <a:t>국가는 사회보장</a:t>
            </a:r>
            <a:r>
              <a:rPr lang="en-US" altLang="ko-KR" sz="5600" dirty="0"/>
              <a:t>․</a:t>
            </a:r>
            <a:r>
              <a:rPr lang="ko-KR" altLang="en-US" sz="5600" dirty="0"/>
              <a:t>사회복지의 증진에 노력할 의무를 진다</a:t>
            </a:r>
            <a:r>
              <a:rPr lang="en-US" altLang="ko-KR" sz="5600" dirty="0"/>
              <a:t>. </a:t>
            </a:r>
            <a:br>
              <a:rPr lang="en-US" altLang="ko-KR" sz="5600" dirty="0"/>
            </a:br>
            <a:endParaRPr lang="en-US" altLang="ko-KR" sz="5600" dirty="0"/>
          </a:p>
          <a:p>
            <a:pPr marL="355600" lvl="1" indent="-203200" fontAlgn="base" latinLnBrk="0"/>
            <a:r>
              <a:rPr lang="ko-KR" altLang="en-US" sz="5600" dirty="0"/>
              <a:t>제</a:t>
            </a:r>
            <a:r>
              <a:rPr lang="en-US" altLang="ko-KR" sz="5600" dirty="0"/>
              <a:t>35</a:t>
            </a:r>
            <a:r>
              <a:rPr lang="ko-KR" altLang="en-US" sz="5600" dirty="0"/>
              <a:t>조 ③</a:t>
            </a:r>
            <a:r>
              <a:rPr lang="en-US" altLang="ko-KR" sz="5600" dirty="0"/>
              <a:t>: </a:t>
            </a:r>
            <a:r>
              <a:rPr lang="ko-KR" altLang="en-US" sz="5600" dirty="0"/>
              <a:t>국가는 주택개발정책 등을 통하여 모든 국민이 쾌적한 주거생활을 할 수 있도록 노력하여야 한다</a:t>
            </a:r>
            <a:r>
              <a:rPr lang="en-US" altLang="ko-KR" sz="5600" dirty="0"/>
              <a:t>. </a:t>
            </a:r>
            <a:endParaRPr lang="ko-KR" altLang="en-US" sz="56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972013A3-4D24-4E65-9C85-63EEFD4B8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altLang="ko-KR" dirty="0"/>
              <a:t>Ⅱ.</a:t>
            </a:r>
            <a:r>
              <a:rPr lang="ko-KR" altLang="en-US" dirty="0"/>
              <a:t>사회변혁</a:t>
            </a:r>
          </a:p>
        </p:txBody>
      </p:sp>
    </p:spTree>
    <p:extLst>
      <p:ext uri="{BB962C8B-B14F-4D97-AF65-F5344CB8AC3E}">
        <p14:creationId xmlns:p14="http://schemas.microsoft.com/office/powerpoint/2010/main" val="94502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fontAlgn="base" latinLnBrk="0"/>
            <a:r>
              <a:rPr lang="ko-KR" altLang="en-US" sz="3400" b="1" dirty="0"/>
              <a:t>민주노총의 ‘사회변혁적 노동조합운동’</a:t>
            </a:r>
            <a:r>
              <a:rPr lang="en-US" altLang="ko-KR" sz="3400" b="1" dirty="0"/>
              <a:t/>
            </a:r>
            <a:br>
              <a:rPr lang="en-US" altLang="ko-KR" sz="3400" b="1" dirty="0"/>
            </a:br>
            <a:r>
              <a:rPr lang="en-US" altLang="ko-KR" sz="2600" dirty="0"/>
              <a:t>(</a:t>
            </a:r>
            <a:r>
              <a:rPr lang="ko-KR" altLang="en-US" sz="2600" dirty="0"/>
              <a:t>착취와 억압에서 해방되어 인간이 </a:t>
            </a:r>
            <a:r>
              <a:rPr lang="ko-KR" altLang="en-US" sz="2600" dirty="0" err="1"/>
              <a:t>주인되는</a:t>
            </a:r>
            <a:r>
              <a:rPr lang="ko-KR" altLang="en-US" sz="2600" dirty="0"/>
              <a:t> ‘평등사회’</a:t>
            </a:r>
            <a:r>
              <a:rPr lang="en-US" altLang="ko-KR" sz="2600" dirty="0"/>
              <a:t>)</a:t>
            </a:r>
          </a:p>
          <a:p>
            <a:pPr lvl="1" fontAlgn="base" latinLnBrk="0"/>
            <a:r>
              <a:rPr lang="ko-KR" altLang="en-US" dirty="0"/>
              <a:t>평등사회의 모습 </a:t>
            </a:r>
            <a:endParaRPr lang="en-US" altLang="ko-KR" sz="1200" dirty="0"/>
          </a:p>
          <a:p>
            <a:pPr lvl="2" fontAlgn="base" latinLnBrk="0"/>
            <a:r>
              <a:rPr lang="ko-KR" altLang="en-US" dirty="0"/>
              <a:t>착취와 억압으로부터 해방된 노동하는 인간이 </a:t>
            </a:r>
            <a:r>
              <a:rPr lang="ko-KR" altLang="en-US" dirty="0" err="1"/>
              <a:t>주인되는</a:t>
            </a:r>
            <a:r>
              <a:rPr lang="ko-KR" altLang="en-US" dirty="0"/>
              <a:t> 사회를 실현함</a:t>
            </a:r>
            <a:r>
              <a:rPr lang="en-US" altLang="ko-KR" dirty="0"/>
              <a:t>.</a:t>
            </a:r>
            <a:endParaRPr lang="en-US" altLang="ko-KR" sz="1200" dirty="0"/>
          </a:p>
          <a:p>
            <a:pPr lvl="2" fontAlgn="base" latinLnBrk="0"/>
            <a:r>
              <a:rPr lang="ko-KR" altLang="en-US" dirty="0"/>
              <a:t>민중이 사회의 주인이 되고</a:t>
            </a:r>
            <a:r>
              <a:rPr lang="en-US" altLang="ko-KR" dirty="0"/>
              <a:t>, </a:t>
            </a:r>
            <a:r>
              <a:rPr lang="ko-KR" altLang="en-US" dirty="0"/>
              <a:t>주체적으로 참여하는 민주사회임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인간다운 삶을 사회적으로 보장함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평등과 효율성이 조화를 이룬 사회</a:t>
            </a:r>
            <a:r>
              <a:rPr lang="en-US" altLang="ko-KR" dirty="0"/>
              <a:t>. </a:t>
            </a:r>
          </a:p>
          <a:p>
            <a:pPr lvl="2" fontAlgn="base" latinLnBrk="0"/>
            <a:r>
              <a:rPr lang="ko-KR" altLang="en-US" dirty="0"/>
              <a:t>기회균등을 통하여 진정으로 평등한 사회를 실현함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분단과 대립</a:t>
            </a:r>
            <a:r>
              <a:rPr lang="en-US" altLang="ko-KR" dirty="0"/>
              <a:t>, </a:t>
            </a:r>
            <a:r>
              <a:rPr lang="ko-KR" altLang="en-US" dirty="0"/>
              <a:t>대외종속성을 벗어난 화해와 통일을 이룩하고 호혜 평등의 국제관계를 실현함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성에 따른 차별과 억압이 없는 진정한 </a:t>
            </a:r>
            <a:r>
              <a:rPr lang="ko-KR" altLang="en-US" dirty="0" smtClean="0"/>
              <a:t>성 평등을 </a:t>
            </a:r>
            <a:r>
              <a:rPr lang="ko-KR" altLang="en-US" dirty="0"/>
              <a:t>실현함</a:t>
            </a:r>
            <a:r>
              <a:rPr lang="en-US" altLang="ko-KR" dirty="0"/>
              <a:t>.</a:t>
            </a:r>
          </a:p>
          <a:p>
            <a:pPr lvl="2" fontAlgn="base" latinLnBrk="0"/>
            <a:r>
              <a:rPr lang="ko-KR" altLang="en-US" dirty="0"/>
              <a:t>친환경적인 </a:t>
            </a:r>
            <a:r>
              <a:rPr lang="ko-KR" altLang="en-US" dirty="0" smtClean="0"/>
              <a:t>지속 가능한 </a:t>
            </a:r>
            <a:r>
              <a:rPr lang="ko-KR" altLang="en-US" dirty="0"/>
              <a:t>발전모델임</a:t>
            </a:r>
            <a:r>
              <a:rPr lang="en-US" altLang="ko-KR" dirty="0"/>
              <a:t>.</a:t>
            </a:r>
            <a:br>
              <a:rPr lang="en-US" altLang="ko-KR" dirty="0"/>
            </a:br>
            <a:endParaRPr lang="en-US" altLang="ko-KR" dirty="0"/>
          </a:p>
          <a:p>
            <a:pPr marL="857250" lvl="3" indent="-273050" fontAlgn="base" latinLnBrk="0"/>
            <a:r>
              <a:rPr lang="ko-KR" altLang="en-US" sz="2900" dirty="0"/>
              <a:t>평등사회의 운영 원리</a:t>
            </a:r>
            <a:r>
              <a:rPr lang="en-US" altLang="ko-KR" sz="2900" dirty="0"/>
              <a:t>:</a:t>
            </a:r>
            <a:r>
              <a:rPr lang="en-US" altLang="ko-KR" dirty="0"/>
              <a:t> </a:t>
            </a:r>
          </a:p>
          <a:p>
            <a:pPr marL="1041400" lvl="4" indent="0" fontAlgn="base" latinLnBrk="0">
              <a:buNone/>
            </a:pPr>
            <a:r>
              <a:rPr lang="ko-KR" altLang="en-US" sz="2300" dirty="0"/>
              <a:t>공공적 소유가 지배적인 사회</a:t>
            </a:r>
            <a:r>
              <a:rPr lang="en-US" altLang="ko-KR" sz="2300" dirty="0"/>
              <a:t>, </a:t>
            </a:r>
            <a:r>
              <a:rPr lang="ko-KR" altLang="en-US" sz="2300" dirty="0"/>
              <a:t>자원배분이 사회적으로 조절되는 사회</a:t>
            </a:r>
            <a:r>
              <a:rPr lang="en-US" altLang="ko-KR" sz="2300" dirty="0"/>
              <a:t>(</a:t>
            </a:r>
            <a:r>
              <a:rPr lang="ko-KR" altLang="en-US" sz="2300" dirty="0"/>
              <a:t>시장을 허용하되 중앙계획에 우위를 둠</a:t>
            </a:r>
            <a:r>
              <a:rPr lang="en-US" altLang="ko-KR" sz="2300" dirty="0"/>
              <a:t>), </a:t>
            </a:r>
            <a:r>
              <a:rPr lang="ko-KR" altLang="en-US" sz="2300" dirty="0"/>
              <a:t>민주적인 참여와 통제가 이루어지는 사회</a:t>
            </a:r>
            <a:r>
              <a:rPr lang="en-US" altLang="ko-KR" sz="2300" dirty="0"/>
              <a:t>.</a:t>
            </a:r>
          </a:p>
          <a:p>
            <a:pPr marL="812800" lvl="3" fontAlgn="base" latinLnBrk="0"/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9A2CB7A7-49FA-46DF-9011-3455D3CAB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altLang="ko-KR" dirty="0"/>
              <a:t>Ⅱ.</a:t>
            </a:r>
            <a:r>
              <a:rPr lang="ko-KR" altLang="en-US" dirty="0"/>
              <a:t>사회변혁</a:t>
            </a:r>
          </a:p>
        </p:txBody>
      </p:sp>
    </p:spTree>
    <p:extLst>
      <p:ext uri="{BB962C8B-B14F-4D97-AF65-F5344CB8AC3E}">
        <p14:creationId xmlns:p14="http://schemas.microsoft.com/office/powerpoint/2010/main" val="37146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 latinLnBrk="0"/>
            <a:r>
              <a:rPr lang="ko-KR" altLang="en-US" sz="4500" dirty="0"/>
              <a:t>민주노총의 ‘사회변혁적 노동조합운동’</a:t>
            </a:r>
            <a:r>
              <a:rPr lang="en-US" altLang="ko-KR" sz="4500" dirty="0"/>
              <a:t/>
            </a:r>
            <a:br>
              <a:rPr lang="en-US" altLang="ko-KR" sz="4500" dirty="0"/>
            </a:br>
            <a:endParaRPr lang="en-US" altLang="ko-KR" sz="4500" dirty="0"/>
          </a:p>
          <a:p>
            <a:pPr lvl="1" fontAlgn="base" latinLnBrk="0">
              <a:lnSpc>
                <a:spcPct val="120000"/>
              </a:lnSpc>
            </a:pPr>
            <a:r>
              <a:rPr lang="ko-KR" altLang="en-US" b="1" dirty="0"/>
              <a:t>정치세력화 방향</a:t>
            </a:r>
            <a:r>
              <a:rPr lang="en-US" altLang="ko-KR" b="1" dirty="0"/>
              <a:t>: </a:t>
            </a:r>
            <a:r>
              <a:rPr lang="ko-KR" altLang="en-US" dirty="0"/>
              <a:t>노동자 </a:t>
            </a:r>
            <a:r>
              <a:rPr lang="ko-KR" altLang="en-US" dirty="0" err="1"/>
              <a:t>주도성</a:t>
            </a:r>
            <a:r>
              <a:rPr lang="en-US" altLang="ko-KR" dirty="0"/>
              <a:t>, </a:t>
            </a:r>
            <a:r>
              <a:rPr lang="ko-KR" altLang="en-US" dirty="0"/>
              <a:t>계급연합 정당</a:t>
            </a:r>
            <a:r>
              <a:rPr lang="en-US" altLang="ko-KR" dirty="0"/>
              <a:t>, </a:t>
            </a:r>
            <a:r>
              <a:rPr lang="ko-KR" altLang="en-US" dirty="0"/>
              <a:t>대중투쟁과 선거공간의 활용</a:t>
            </a:r>
            <a:r>
              <a:rPr lang="en-US" altLang="ko-KR" dirty="0"/>
              <a:t>, </a:t>
            </a:r>
            <a:r>
              <a:rPr lang="ko-KR" altLang="en-US" dirty="0"/>
              <a:t>당과 노동조합의 독자성에 기초한 지지</a:t>
            </a:r>
            <a:r>
              <a:rPr lang="en-US" altLang="ko-KR" dirty="0"/>
              <a:t>․</a:t>
            </a:r>
            <a:r>
              <a:rPr lang="ko-KR" altLang="en-US" dirty="0"/>
              <a:t>연대</a:t>
            </a:r>
            <a:r>
              <a:rPr lang="en-US" altLang="ko-KR" dirty="0"/>
              <a:t>.</a:t>
            </a:r>
            <a:br>
              <a:rPr lang="en-US" altLang="ko-KR" dirty="0"/>
            </a:br>
            <a:endParaRPr lang="en-US" altLang="ko-KR" sz="2000" dirty="0"/>
          </a:p>
          <a:p>
            <a:pPr lvl="1" fontAlgn="base" latinLnBrk="0">
              <a:lnSpc>
                <a:spcPct val="120000"/>
              </a:lnSpc>
            </a:pPr>
            <a:r>
              <a:rPr lang="ko-KR" altLang="en-US" b="1" dirty="0"/>
              <a:t>민중연대</a:t>
            </a:r>
            <a:r>
              <a:rPr lang="en-US" altLang="ko-KR" b="1" dirty="0"/>
              <a:t>:</a:t>
            </a:r>
            <a:r>
              <a:rPr lang="en-US" altLang="ko-KR" dirty="0"/>
              <a:t> </a:t>
            </a:r>
            <a:r>
              <a:rPr lang="ko-KR" altLang="en-US" dirty="0"/>
              <a:t>민중연대를 상설적 </a:t>
            </a:r>
            <a:r>
              <a:rPr lang="ko-KR" altLang="en-US" dirty="0" err="1"/>
              <a:t>공동투쟁체로</a:t>
            </a:r>
            <a:r>
              <a:rPr lang="ko-KR" altLang="en-US" dirty="0"/>
              <a:t> 발전시키고 전략적 통일전선으로까지 발전시켜야 함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en-US" altLang="ko-KR" sz="2000" dirty="0"/>
          </a:p>
          <a:p>
            <a:pPr lvl="1" fontAlgn="base" latinLnBrk="0">
              <a:lnSpc>
                <a:spcPct val="120000"/>
              </a:lnSpc>
            </a:pPr>
            <a:r>
              <a:rPr lang="ko-KR" altLang="en-US" b="1" dirty="0"/>
              <a:t>통일운동의 방향</a:t>
            </a:r>
            <a:r>
              <a:rPr lang="en-US" altLang="ko-KR" b="1" dirty="0"/>
              <a:t>: </a:t>
            </a:r>
            <a:r>
              <a:rPr lang="ko-KR" altLang="en-US" dirty="0"/>
              <a:t>자주</a:t>
            </a:r>
            <a:r>
              <a:rPr lang="en-US" altLang="ko-KR" dirty="0"/>
              <a:t>․</a:t>
            </a:r>
            <a:r>
              <a:rPr lang="ko-KR" altLang="en-US" dirty="0"/>
              <a:t>평화</a:t>
            </a:r>
            <a:r>
              <a:rPr lang="en-US" altLang="ko-KR" dirty="0"/>
              <a:t>․</a:t>
            </a:r>
            <a:r>
              <a:rPr lang="ko-KR" altLang="en-US" dirty="0"/>
              <a:t>민족대단결의 </a:t>
            </a:r>
            <a:r>
              <a:rPr lang="en-US" altLang="ko-KR" dirty="0"/>
              <a:t>3</a:t>
            </a:r>
            <a:r>
              <a:rPr lang="ko-KR" altLang="en-US" dirty="0"/>
              <a:t>대 원칙을 지속적으로 추진</a:t>
            </a:r>
            <a:r>
              <a:rPr lang="en-US" altLang="ko-KR" dirty="0"/>
              <a:t>. </a:t>
            </a:r>
            <a:r>
              <a:rPr lang="ko-KR" altLang="en-US" dirty="0"/>
              <a:t>국가보안법 철폐</a:t>
            </a:r>
            <a:r>
              <a:rPr lang="en-US" altLang="ko-KR" dirty="0"/>
              <a:t>․</a:t>
            </a:r>
            <a:r>
              <a:rPr lang="ko-KR" altLang="en-US" dirty="0"/>
              <a:t>휴전협정의 평화협정으로의 대체</a:t>
            </a:r>
            <a:r>
              <a:rPr lang="en-US" altLang="ko-KR" dirty="0"/>
              <a:t>․</a:t>
            </a:r>
            <a:r>
              <a:rPr lang="ko-KR" altLang="en-US" dirty="0"/>
              <a:t>주한미군기지 철수</a:t>
            </a:r>
            <a:r>
              <a:rPr lang="en-US" altLang="ko-KR" dirty="0"/>
              <a:t>․</a:t>
            </a:r>
            <a:r>
              <a:rPr lang="ko-KR" altLang="en-US" dirty="0"/>
              <a:t>연방제 방식의 통일</a:t>
            </a:r>
            <a:r>
              <a:rPr lang="en-US" altLang="ko-KR" dirty="0"/>
              <a:t>(</a:t>
            </a:r>
            <a:r>
              <a:rPr lang="ko-KR" altLang="en-US" dirty="0"/>
              <a:t>대중적 토의와 논의 속에서 올바른 상과 방향을 구체화해 나가야 함</a:t>
            </a:r>
            <a:r>
              <a:rPr lang="en-US" altLang="ko-KR" dirty="0"/>
              <a:t>). </a:t>
            </a:r>
            <a:endParaRPr lang="ko-KR" altLang="en-US" sz="20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C476B96B-0A1E-4B93-B343-C41732CDEE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/>
              <a:t>Ⅱ.</a:t>
            </a:r>
            <a:r>
              <a:rPr lang="ko-KR" altLang="en-US"/>
              <a:t>사회변혁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66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US" altLang="ko-KR" dirty="0"/>
              <a:t>Ⅱ.</a:t>
            </a:r>
            <a:r>
              <a:rPr lang="ko-KR" altLang="en-US" dirty="0"/>
              <a:t>사회변혁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3600" dirty="0" err="1"/>
              <a:t>사회변혁의</a:t>
            </a:r>
            <a:r>
              <a:rPr lang="en-US" altLang="ko-KR" sz="3600" dirty="0"/>
              <a:t> </a:t>
            </a:r>
            <a:r>
              <a:rPr lang="en-US" altLang="ko-KR" sz="3600" dirty="0" err="1"/>
              <a:t>목표</a:t>
            </a:r>
            <a:r>
              <a:rPr lang="en-US" altLang="ko-KR" sz="3600" dirty="0"/>
              <a:t/>
            </a:r>
            <a:br>
              <a:rPr lang="en-US" altLang="ko-KR" sz="3600" dirty="0"/>
            </a:br>
            <a:endParaRPr lang="en-US" altLang="ko-KR" sz="3600" dirty="0"/>
          </a:p>
          <a:p>
            <a:pPr lvl="1" fontAlgn="base"/>
            <a:r>
              <a:rPr lang="ko-KR" altLang="en-US" sz="2400" dirty="0"/>
              <a:t>민주주의가 실현된 새로운 형태의 사회주의 체제 </a:t>
            </a: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en-US" altLang="ko-KR" sz="1400" dirty="0"/>
              <a:t/>
            </a:r>
            <a:br>
              <a:rPr lang="en-US" altLang="ko-KR" sz="1400" dirty="0"/>
            </a:br>
            <a:r>
              <a:rPr lang="en-US" altLang="ko-KR" sz="2400" dirty="0"/>
              <a:t>(</a:t>
            </a:r>
            <a:r>
              <a:rPr lang="ko-KR" altLang="en-US" sz="2400" dirty="0"/>
              <a:t>노동자 계급정당 또는 </a:t>
            </a:r>
            <a:r>
              <a:rPr lang="ko-KR" altLang="en-US" sz="2400" dirty="0" err="1"/>
              <a:t>민중운동전선체</a:t>
            </a:r>
            <a:r>
              <a:rPr lang="en-US" altLang="ko-KR" sz="2400" dirty="0"/>
              <a:t>, </a:t>
            </a:r>
            <a:r>
              <a:rPr lang="ko-KR" altLang="en-US" sz="2400" dirty="0"/>
              <a:t>민주주의 완전 실현</a:t>
            </a:r>
            <a:r>
              <a:rPr lang="en-US" altLang="ko-KR" sz="2400" dirty="0"/>
              <a:t>, </a:t>
            </a:r>
            <a:r>
              <a:rPr lang="ko-KR" altLang="en-US" sz="2400" dirty="0"/>
              <a:t>계획적 시장경제 운용</a:t>
            </a:r>
            <a:r>
              <a:rPr lang="en-US" altLang="ko-KR" sz="2400" dirty="0"/>
              <a:t>, </a:t>
            </a:r>
            <a:r>
              <a:rPr lang="ko-KR" altLang="en-US" sz="2400" dirty="0"/>
              <a:t>자주적 평화통일</a:t>
            </a:r>
            <a:r>
              <a:rPr lang="en-US" altLang="ko-KR" sz="2400" dirty="0"/>
              <a:t>).</a:t>
            </a:r>
            <a:endParaRPr lang="ko-KR" altLang="en-US" sz="24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dirty="0"/>
              <a:t>Ⅲ.</a:t>
            </a:r>
            <a:r>
              <a:rPr lang="ko-KR" altLang="en-US" dirty="0"/>
              <a:t> 노동운동 발전 과제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3600" dirty="0"/>
              <a:t>전략 목표 설정 </a:t>
            </a:r>
            <a:endParaRPr lang="en-US" altLang="ko-KR" sz="3600" dirty="0"/>
          </a:p>
          <a:p>
            <a:pPr lvl="1" fontAlgn="base"/>
            <a:r>
              <a:rPr lang="ko-KR" altLang="en-US" sz="2400" dirty="0"/>
              <a:t>사회변혁적 노동조합운동</a:t>
            </a:r>
            <a:endParaRPr lang="en-US" altLang="ko-KR" sz="2400" dirty="0"/>
          </a:p>
          <a:p>
            <a:pPr lvl="1" fontAlgn="base"/>
            <a:r>
              <a:rPr lang="ko-KR" altLang="en-US" sz="2400" dirty="0"/>
              <a:t>사회운동적 노동조합주의</a:t>
            </a: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en-US" altLang="ko-KR" sz="2400" dirty="0"/>
              <a:t>(</a:t>
            </a:r>
            <a:r>
              <a:rPr lang="ko-KR" altLang="en-US" sz="2400" dirty="0"/>
              <a:t>사회주의와 민주주의</a:t>
            </a:r>
            <a:r>
              <a:rPr lang="en-US" altLang="ko-KR" sz="2400" dirty="0"/>
              <a:t>)</a:t>
            </a:r>
            <a:r>
              <a:rPr lang="en-US" altLang="ko-KR" dirty="0"/>
              <a:t/>
            </a:r>
            <a:br>
              <a:rPr lang="en-US" altLang="ko-KR" dirty="0"/>
            </a:br>
            <a:endParaRPr lang="en-US" altLang="ko-KR" dirty="0"/>
          </a:p>
          <a:p>
            <a:pPr fontAlgn="base"/>
            <a:r>
              <a:rPr lang="ko-KR" altLang="en-US" sz="3600" dirty="0"/>
              <a:t>조직노선 정립</a:t>
            </a:r>
            <a:endParaRPr lang="en-US" altLang="ko-KR" sz="3600" dirty="0"/>
          </a:p>
          <a:p>
            <a:pPr lvl="1" fontAlgn="base"/>
            <a:r>
              <a:rPr lang="ko-KR" altLang="en-US" sz="2400" dirty="0" err="1"/>
              <a:t>산별노조</a:t>
            </a:r>
            <a:r>
              <a:rPr lang="ko-KR" altLang="en-US" sz="2400" dirty="0"/>
              <a:t> 체제 충실화</a:t>
            </a:r>
            <a:endParaRPr lang="en-US" altLang="ko-KR" sz="2400" dirty="0"/>
          </a:p>
          <a:p>
            <a:pPr lvl="1" fontAlgn="base"/>
            <a:r>
              <a:rPr lang="ko-KR" altLang="en-US" sz="2400" dirty="0"/>
              <a:t>조직 확대</a:t>
            </a:r>
            <a:r>
              <a:rPr lang="en-US" altLang="ko-KR" sz="2400" dirty="0"/>
              <a:t>․</a:t>
            </a:r>
            <a:r>
              <a:rPr lang="ko-KR" altLang="en-US" sz="2400" dirty="0"/>
              <a:t>강화</a:t>
            </a:r>
            <a:endParaRPr lang="en-US" altLang="ko-KR" sz="2400" dirty="0"/>
          </a:p>
          <a:p>
            <a:pPr lvl="1" fontAlgn="base"/>
            <a:r>
              <a:rPr lang="ko-KR" altLang="en-US" sz="2400" dirty="0"/>
              <a:t>노동운동 전선 통일</a:t>
            </a:r>
          </a:p>
          <a:p>
            <a:pPr fontAlgn="base"/>
            <a:endParaRPr lang="ko-KR" altLang="en-US" sz="24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015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-27789" y="1272268"/>
            <a:ext cx="9612560" cy="5121275"/>
          </a:xfrm>
        </p:spPr>
        <p:txBody>
          <a:bodyPr>
            <a:noAutofit/>
          </a:bodyPr>
          <a:lstStyle/>
          <a:p>
            <a:r>
              <a:rPr lang="ko-KR" altLang="en-US" sz="3600" dirty="0" smtClean="0"/>
              <a:t>투쟁노선의 설정</a:t>
            </a:r>
            <a:endParaRPr lang="en-US" altLang="ko-KR" sz="3600" dirty="0"/>
          </a:p>
          <a:p>
            <a:pPr lvl="1"/>
            <a:r>
              <a:rPr lang="ko-KR" altLang="en-US" sz="2300" dirty="0" smtClean="0"/>
              <a:t>투쟁목표의 </a:t>
            </a:r>
            <a:r>
              <a:rPr lang="ko-KR" altLang="en-US" sz="2300" dirty="0"/>
              <a:t>올바른 설정</a:t>
            </a:r>
          </a:p>
          <a:p>
            <a:pPr lvl="1"/>
            <a:r>
              <a:rPr lang="ko-KR" altLang="en-US" sz="2300" dirty="0" smtClean="0"/>
              <a:t>투쟁 </a:t>
            </a:r>
            <a:r>
              <a:rPr lang="ko-KR" altLang="en-US" sz="2300" dirty="0"/>
              <a:t>형태의 전환</a:t>
            </a:r>
          </a:p>
          <a:p>
            <a:pPr lvl="1"/>
            <a:r>
              <a:rPr lang="ko-KR" altLang="en-US" sz="2300" dirty="0" smtClean="0"/>
              <a:t>올바른 </a:t>
            </a:r>
            <a:r>
              <a:rPr lang="ko-KR" altLang="en-US" sz="2300" dirty="0"/>
              <a:t>투쟁 전술 </a:t>
            </a:r>
            <a:r>
              <a:rPr lang="ko-KR" altLang="en-US" sz="2300" dirty="0" smtClean="0"/>
              <a:t>운용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endParaRPr lang="ko-KR" altLang="en-US" sz="2400" dirty="0"/>
          </a:p>
          <a:p>
            <a:r>
              <a:rPr lang="ko-KR" altLang="en-US" dirty="0" smtClean="0"/>
              <a:t>정치노선의 </a:t>
            </a:r>
            <a:r>
              <a:rPr lang="ko-KR" altLang="en-US" dirty="0"/>
              <a:t>바른 수립 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300" dirty="0" smtClean="0"/>
              <a:t>(‘</a:t>
            </a:r>
            <a:r>
              <a:rPr lang="ko-KR" altLang="en-US" sz="2300" dirty="0"/>
              <a:t>노동자 주도성’과 ‘계급연합 정당’ 창설</a:t>
            </a:r>
            <a:r>
              <a:rPr lang="en-US" altLang="ko-KR" sz="2300" dirty="0" smtClean="0"/>
              <a:t>)</a:t>
            </a:r>
          </a:p>
          <a:p>
            <a:pPr lvl="1"/>
            <a:r>
              <a:rPr lang="ko-KR" altLang="en-US" sz="2300" dirty="0" smtClean="0"/>
              <a:t>정치세력화의 장기적목표</a:t>
            </a:r>
            <a:r>
              <a:rPr lang="en-US" altLang="ko-KR" sz="2300" dirty="0"/>
              <a:t>, </a:t>
            </a:r>
            <a:r>
              <a:rPr lang="ko-KR" altLang="en-US" sz="2300" dirty="0" smtClean="0"/>
              <a:t>정치운동방침</a:t>
            </a:r>
            <a:r>
              <a:rPr lang="en-US" altLang="ko-KR" sz="2300" dirty="0"/>
              <a:t>, </a:t>
            </a:r>
            <a:r>
              <a:rPr lang="ko-KR" altLang="en-US" sz="2300" dirty="0" smtClean="0"/>
              <a:t>단계적 실천계획 수립</a:t>
            </a:r>
            <a:endParaRPr lang="en-US" altLang="ko-KR" sz="2300" dirty="0" smtClean="0"/>
          </a:p>
          <a:p>
            <a:pPr lvl="1"/>
            <a:r>
              <a:rPr lang="ko-KR" altLang="en-US" sz="2300" dirty="0" smtClean="0"/>
              <a:t>대중투쟁과 </a:t>
            </a:r>
            <a:r>
              <a:rPr lang="ko-KR" altLang="en-US" sz="2300" dirty="0"/>
              <a:t>사회운동의 </a:t>
            </a:r>
            <a:r>
              <a:rPr lang="ko-KR" altLang="en-US" sz="2300" dirty="0" smtClean="0"/>
              <a:t>발전</a:t>
            </a:r>
            <a:endParaRPr lang="en-US" altLang="ko-KR" sz="2300" dirty="0" smtClean="0"/>
          </a:p>
          <a:p>
            <a:pPr lvl="1"/>
            <a:r>
              <a:rPr lang="ko-KR" altLang="en-US" sz="2300" dirty="0" smtClean="0"/>
              <a:t>사회운동</a:t>
            </a:r>
            <a:r>
              <a:rPr lang="en-US" altLang="ko-KR" sz="2300" dirty="0"/>
              <a:t>, </a:t>
            </a:r>
            <a:r>
              <a:rPr lang="ko-KR" altLang="en-US" sz="2300" dirty="0"/>
              <a:t>시민운동</a:t>
            </a:r>
            <a:r>
              <a:rPr lang="en-US" altLang="ko-KR" sz="2300" dirty="0"/>
              <a:t>, </a:t>
            </a:r>
            <a:r>
              <a:rPr lang="ko-KR" altLang="en-US" sz="2300" dirty="0"/>
              <a:t>진보적 세력과의 정치적 </a:t>
            </a:r>
            <a:r>
              <a:rPr lang="ko-KR" altLang="en-US" sz="2300" dirty="0" smtClean="0"/>
              <a:t>동맹과 연대강화</a:t>
            </a:r>
            <a:endParaRPr lang="en-US" altLang="ko-KR" sz="2300" dirty="0" smtClean="0"/>
          </a:p>
          <a:p>
            <a:pPr lvl="1"/>
            <a:r>
              <a:rPr lang="ko-KR" altLang="en-US" sz="2300" dirty="0" smtClean="0"/>
              <a:t>다양한 </a:t>
            </a:r>
            <a:r>
              <a:rPr lang="ko-KR" altLang="en-US" sz="2300" dirty="0"/>
              <a:t>형태의 정치교육과 </a:t>
            </a:r>
            <a:r>
              <a:rPr lang="ko-KR" altLang="en-US" sz="2300" dirty="0" smtClean="0"/>
              <a:t>선전활동</a:t>
            </a:r>
            <a:endParaRPr lang="en-US" altLang="ko-KR" sz="2300" dirty="0" smtClean="0"/>
          </a:p>
          <a:p>
            <a:pPr lvl="1"/>
            <a:r>
              <a:rPr lang="ko-KR" altLang="en-US" sz="2300" dirty="0" smtClean="0"/>
              <a:t>지역조직의 </a:t>
            </a:r>
            <a:r>
              <a:rPr lang="ko-KR" altLang="en-US" sz="2300" dirty="0"/>
              <a:t>정치활동 강화</a:t>
            </a:r>
          </a:p>
          <a:p>
            <a:pPr lvl="1" fontAlgn="base"/>
            <a:endParaRPr lang="ko-KR" altLang="en-US" sz="1800" dirty="0"/>
          </a:p>
          <a:p>
            <a:endParaRPr lang="ko-KR" altLang="en-US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25</a:t>
            </a:fld>
            <a:endParaRPr lang="ko-KR" altLang="en-US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dirty="0"/>
              <a:t>Ⅲ.</a:t>
            </a:r>
            <a:r>
              <a:rPr lang="ko-KR" altLang="en-US" dirty="0"/>
              <a:t> 노동운동 발전 과제 </a:t>
            </a:r>
          </a:p>
        </p:txBody>
      </p:sp>
    </p:spTree>
    <p:extLst>
      <p:ext uri="{BB962C8B-B14F-4D97-AF65-F5344CB8AC3E}">
        <p14:creationId xmlns:p14="http://schemas.microsoft.com/office/powerpoint/2010/main" val="10057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773016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3600" dirty="0"/>
              <a:t>노동운동의 자기혁신을 위한 과제</a:t>
            </a:r>
            <a:r>
              <a:rPr lang="en-US" altLang="ko-KR" sz="3600" dirty="0"/>
              <a:t/>
            </a:r>
            <a:br>
              <a:rPr lang="en-US" altLang="ko-KR" sz="3600" dirty="0"/>
            </a:br>
            <a:endParaRPr lang="en-US" altLang="ko-KR" sz="3600" dirty="0"/>
          </a:p>
          <a:p>
            <a:pPr marL="266700" lvl="1" indent="-203200" fontAlgn="base"/>
            <a:r>
              <a:rPr lang="ko-KR" altLang="en-US" sz="2000" dirty="0"/>
              <a:t>성급하게 해답을 구할 것이 아니라</a:t>
            </a:r>
            <a:r>
              <a:rPr lang="en-US" altLang="ko-KR" sz="2000" dirty="0"/>
              <a:t>, </a:t>
            </a:r>
            <a:r>
              <a:rPr lang="ko-KR" altLang="en-US" sz="2000" dirty="0"/>
              <a:t>진지하게 물음을 떠올려 현장토론을 </a:t>
            </a:r>
            <a:r>
              <a:rPr lang="ko-KR" altLang="en-US" sz="2000" dirty="0" err="1"/>
              <a:t>범조직적으로</a:t>
            </a:r>
            <a:r>
              <a:rPr lang="ko-KR" altLang="en-US" sz="2000" dirty="0"/>
              <a:t> 추진하자</a:t>
            </a:r>
            <a:r>
              <a:rPr lang="en-US" altLang="ko-KR" sz="2000" dirty="0"/>
              <a:t>. </a:t>
            </a:r>
            <a:br>
              <a:rPr lang="en-US" altLang="ko-KR" sz="2000" dirty="0"/>
            </a:br>
            <a:endParaRPr lang="en-US" altLang="ko-KR" sz="2000" dirty="0"/>
          </a:p>
          <a:p>
            <a:pPr marL="266700" lvl="1" indent="-203200" fontAlgn="base"/>
            <a:r>
              <a:rPr lang="ko-KR" altLang="en-US" sz="2000" dirty="0"/>
              <a:t>노동운동의 권위 회복과 자기혁신을 과감히 추진하자</a:t>
            </a:r>
            <a:r>
              <a:rPr lang="en-US" altLang="ko-KR" sz="2000" dirty="0"/>
              <a:t>.</a:t>
            </a:r>
            <a:r>
              <a:rPr lang="ko-KR" altLang="en-US" sz="2000" dirty="0"/>
              <a:t> 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en-US" altLang="ko-KR" sz="2000" dirty="0"/>
          </a:p>
          <a:p>
            <a:pPr marL="266700" lvl="1" indent="-203200" fontAlgn="base"/>
            <a:r>
              <a:rPr lang="en-US" altLang="ko-KR" sz="2000" dirty="0"/>
              <a:t>‘</a:t>
            </a:r>
            <a:r>
              <a:rPr lang="ko-KR" altLang="en-US" sz="2000" dirty="0"/>
              <a:t>대중노선’의 관철을 통해 새로운 사태에 창의적으로 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r>
              <a:rPr lang="ko-KR" altLang="en-US" sz="2000" dirty="0"/>
              <a:t>대응하자</a:t>
            </a:r>
            <a:r>
              <a:rPr lang="en-US" altLang="ko-KR" sz="2000" dirty="0"/>
              <a:t>.</a:t>
            </a:r>
            <a:br>
              <a:rPr lang="en-US" altLang="ko-KR" sz="2000" dirty="0"/>
            </a:br>
            <a:endParaRPr lang="en-US" altLang="ko-KR" sz="2000" dirty="0"/>
          </a:p>
          <a:p>
            <a:pPr marL="266700" lvl="1" indent="-203200" fontAlgn="base"/>
            <a:r>
              <a:rPr lang="ko-KR" altLang="en-US" sz="2000" dirty="0"/>
              <a:t>파벌주의를 극복하고 노동운동의 풍토 개선을 위해 계획적인 활동을 추진하자</a:t>
            </a:r>
            <a:r>
              <a:rPr lang="en-US" altLang="ko-KR" sz="2000" dirty="0"/>
              <a:t>.</a:t>
            </a:r>
            <a:br>
              <a:rPr lang="en-US" altLang="ko-KR" sz="2000" dirty="0"/>
            </a:br>
            <a:endParaRPr lang="en-US" altLang="ko-KR" sz="2000" dirty="0"/>
          </a:p>
          <a:p>
            <a:pPr marL="266700" lvl="1" indent="-203200" fontAlgn="base"/>
            <a:r>
              <a:rPr lang="ko-KR" altLang="en-US" sz="2000" dirty="0"/>
              <a:t>노동자계급의 자존심 회복을 위한 일상활동을 강화하자</a:t>
            </a:r>
            <a:r>
              <a:rPr lang="en-US" altLang="ko-KR" sz="2000" dirty="0"/>
              <a:t>(</a:t>
            </a:r>
            <a:r>
              <a:rPr lang="ko-KR" altLang="en-US" sz="2000" b="1" dirty="0"/>
              <a:t>의식화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주체화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실천화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민주화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간부화</a:t>
            </a:r>
            <a:r>
              <a:rPr lang="en-US" altLang="ko-KR" sz="2000" dirty="0"/>
              <a:t>, </a:t>
            </a:r>
            <a:r>
              <a:rPr lang="ko-KR" altLang="en-US" sz="2000" b="1" dirty="0"/>
              <a:t>인간화</a:t>
            </a:r>
            <a:r>
              <a:rPr lang="ko-KR" altLang="en-US" sz="2000" dirty="0"/>
              <a:t>를 위한 구체적인 활동</a:t>
            </a:r>
            <a:r>
              <a:rPr lang="en-US" altLang="ko-KR" sz="2000" dirty="0"/>
              <a:t>).</a:t>
            </a:r>
            <a:endParaRPr lang="ko-KR" altLang="en-US" sz="2000" dirty="0"/>
          </a:p>
          <a:p>
            <a:pPr lvl="1" fontAlgn="base"/>
            <a:endParaRPr lang="ko-KR" altLang="en-US" sz="1400" dirty="0"/>
          </a:p>
          <a:p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26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3DF85763-3088-4B66-A35B-7B68EB7D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dirty="0"/>
              <a:t>Ⅲ.</a:t>
            </a:r>
            <a:r>
              <a:rPr lang="ko-KR" altLang="en-US" dirty="0"/>
              <a:t> 노동운동 발전 과제 </a:t>
            </a:r>
          </a:p>
        </p:txBody>
      </p:sp>
    </p:spTree>
    <p:extLst>
      <p:ext uri="{BB962C8B-B14F-4D97-AF65-F5344CB8AC3E}">
        <p14:creationId xmlns:p14="http://schemas.microsoft.com/office/powerpoint/2010/main" val="211576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4996"/>
            <a:ext cx="9144000" cy="1143000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3600" dirty="0"/>
              <a:t/>
            </a:r>
            <a:br>
              <a:rPr lang="ko-KR" altLang="en-US" sz="3600" dirty="0"/>
            </a:br>
            <a:r>
              <a:rPr lang="en-US" altLang="ko-KR" sz="3600" dirty="0"/>
              <a:t>1. </a:t>
            </a:r>
            <a:r>
              <a:rPr lang="ko-KR" altLang="en-US" sz="3600" dirty="0"/>
              <a:t>문재인정부 국가비전과 </a:t>
            </a:r>
            <a:r>
              <a:rPr lang="en-US" altLang="ko-KR" sz="3600" dirty="0"/>
              <a:t>5</a:t>
            </a:r>
            <a:r>
              <a:rPr lang="ko-KR" altLang="en-US" sz="3600" dirty="0"/>
              <a:t>대 국정목표</a:t>
            </a:r>
            <a:br>
              <a:rPr lang="ko-KR" altLang="en-US" sz="3600" dirty="0"/>
            </a:b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47664" y="836712"/>
            <a:ext cx="5626968" cy="6480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ko-KR" altLang="en-US" sz="2400" dirty="0"/>
          </a:p>
          <a:p>
            <a:pPr marL="0" indent="0">
              <a:lnSpc>
                <a:spcPct val="120000"/>
              </a:lnSpc>
              <a:buNone/>
            </a:pPr>
            <a:endParaRPr lang="ko-KR" altLang="en-US" sz="24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38" t="25384" r="42031" b="5673"/>
          <a:stretch/>
        </p:blipFill>
        <p:spPr bwMode="auto">
          <a:xfrm>
            <a:off x="2339752" y="1318270"/>
            <a:ext cx="4363000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2.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1 : </a:t>
            </a:r>
            <a:r>
              <a:rPr lang="ko-KR" altLang="en-US" sz="3600" dirty="0"/>
              <a:t>국민이 주인인 정부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5" y="1628776"/>
            <a:ext cx="8497639" cy="5113338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1 </a:t>
            </a:r>
            <a:r>
              <a:rPr lang="ko-KR" altLang="en-US" sz="2400" b="1" dirty="0"/>
              <a:t>국민주권의 촛불민주주의 실현</a:t>
            </a:r>
            <a:endParaRPr lang="en-US" altLang="ko-KR" sz="2400" b="1" dirty="0"/>
          </a:p>
          <a:p>
            <a:pPr fontAlgn="base" latinLnBrk="0"/>
            <a:r>
              <a:rPr lang="ko-KR" altLang="en-US" sz="2400" b="1" dirty="0"/>
              <a:t>국정과제</a:t>
            </a:r>
          </a:p>
          <a:p>
            <a:pPr lvl="1" fontAlgn="base" latinLnBrk="0"/>
            <a:r>
              <a:rPr lang="ko-KR" altLang="en-US" sz="1800" dirty="0"/>
              <a:t>적폐의 철저하고 완전한 청산</a:t>
            </a:r>
            <a:endParaRPr lang="en-US" altLang="ko-KR" sz="1800" dirty="0"/>
          </a:p>
          <a:p>
            <a:pPr lvl="1" fontAlgn="base" latinLnBrk="0"/>
            <a:r>
              <a:rPr lang="ko-KR" altLang="en-US" sz="1800" dirty="0"/>
              <a:t>반부패 개혁으로 청렴한국 실현</a:t>
            </a:r>
            <a:endParaRPr lang="en-US" altLang="ko-KR" sz="1800" dirty="0"/>
          </a:p>
          <a:p>
            <a:pPr lvl="1" fontAlgn="base" latinLnBrk="0"/>
            <a:r>
              <a:rPr lang="ko-KR" altLang="en-US" sz="1800" dirty="0"/>
              <a:t>국민 눈높이에 맞는 과거사 문제 해결</a:t>
            </a:r>
            <a:r>
              <a:rPr lang="en-US" altLang="ko-KR" sz="1800" dirty="0"/>
              <a:t> (5․18, 4.3 </a:t>
            </a:r>
            <a:r>
              <a:rPr lang="ko-KR" altLang="en-US" sz="1800" dirty="0"/>
              <a:t>등</a:t>
            </a:r>
            <a:r>
              <a:rPr lang="en-US" altLang="ko-KR" sz="1800" dirty="0"/>
              <a:t>)</a:t>
            </a:r>
          </a:p>
          <a:p>
            <a:pPr lvl="1" fontAlgn="base" latinLnBrk="0"/>
            <a:r>
              <a:rPr lang="ko-KR" altLang="en-US" sz="1800" dirty="0"/>
              <a:t>표현의 자유와 언론의 독립성 신장</a:t>
            </a:r>
            <a:r>
              <a:rPr lang="en-US" altLang="ko-KR" sz="1800" dirty="0"/>
              <a:t> (</a:t>
            </a:r>
            <a:r>
              <a:rPr lang="ko-KR" altLang="en-US" sz="1800" dirty="0"/>
              <a:t>공영방송 지배구조의 합리적 개선 등</a:t>
            </a:r>
            <a:r>
              <a:rPr lang="en-US" altLang="ko-KR" sz="1800" dirty="0"/>
              <a:t>)</a:t>
            </a:r>
          </a:p>
          <a:p>
            <a:pPr marL="457200" lvl="1" indent="0" fontAlgn="base" latinLnBrk="0">
              <a:buNone/>
            </a:pPr>
            <a:endParaRPr lang="en-US" altLang="ko-KR" sz="1800" dirty="0"/>
          </a:p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2 </a:t>
            </a:r>
            <a:r>
              <a:rPr lang="ko-KR" altLang="en-US" sz="2400" b="1" dirty="0"/>
              <a:t>소통으로 통합하는 광화문 대통령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/>
              <a:t>국민 인권을 우선하는 민주주의 회복과 강화</a:t>
            </a:r>
            <a:endParaRPr lang="en-US" altLang="ko-KR" sz="1900" dirty="0"/>
          </a:p>
          <a:p>
            <a:pPr lvl="1" fontAlgn="base" latinLnBrk="0"/>
            <a:r>
              <a:rPr lang="ko-KR" altLang="en-US" sz="1900" dirty="0"/>
              <a:t>국민주권적 개헌 및 국민참여 정치개혁</a:t>
            </a:r>
            <a:endParaRPr lang="en-US" altLang="ko-KR" sz="1900" dirty="0"/>
          </a:p>
          <a:p>
            <a:pPr lvl="2" fontAlgn="base" latinLnBrk="0"/>
            <a:r>
              <a:rPr lang="ko-KR" altLang="en-US" sz="1900" dirty="0"/>
              <a:t>국회의원 </a:t>
            </a:r>
            <a:r>
              <a:rPr lang="ko-KR" altLang="en-US" sz="1900" dirty="0" err="1"/>
              <a:t>권역별</a:t>
            </a:r>
            <a:r>
              <a:rPr lang="ko-KR" altLang="en-US" sz="1900" dirty="0"/>
              <a:t> 정당 명부 비례대표제 도입</a:t>
            </a:r>
            <a:endParaRPr lang="en-US" altLang="ko-KR" sz="1900" dirty="0"/>
          </a:p>
          <a:p>
            <a:pPr lvl="2" fontAlgn="base" latinLnBrk="0"/>
            <a:r>
              <a:rPr lang="ko-KR" altLang="en-US" sz="1900" dirty="0"/>
              <a:t>대통령 결선투표제 도입</a:t>
            </a:r>
          </a:p>
          <a:p>
            <a:pPr marL="457200" lvl="1" indent="0" fontAlgn="base" latinLnBrk="0">
              <a:buNone/>
            </a:pPr>
            <a:endParaRPr lang="ko-KR" altLang="en-US" sz="1800" dirty="0"/>
          </a:p>
          <a:p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691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5" name="내용 개체 틀 2">
            <a:extLst>
              <a:ext uri="{FF2B5EF4-FFF2-40B4-BE49-F238E27FC236}">
                <a16:creationId xmlns="" xmlns:a16="http://schemas.microsoft.com/office/drawing/2014/main" id="{684FD07F-B4F8-43A8-B6EF-99751FFFE841}"/>
              </a:ext>
            </a:extLst>
          </p:cNvPr>
          <p:cNvSpPr txBox="1">
            <a:spLocks/>
          </p:cNvSpPr>
          <p:nvPr/>
        </p:nvSpPr>
        <p:spPr>
          <a:xfrm>
            <a:off x="395535" y="1628776"/>
            <a:ext cx="8497639" cy="5113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3 </a:t>
            </a:r>
            <a:r>
              <a:rPr lang="ko-KR" altLang="en-US" sz="2400" b="1" dirty="0"/>
              <a:t>투명하고 유능한 정부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/>
              <a:t>사회적 가치 실현을 선도하는 공공기관</a:t>
            </a:r>
            <a:endParaRPr lang="en-US" altLang="ko-KR" sz="1900" dirty="0"/>
          </a:p>
          <a:p>
            <a:pPr lvl="1" fontAlgn="base" latinLnBrk="0"/>
            <a:r>
              <a:rPr lang="ko-KR" altLang="en-US" sz="1900" dirty="0"/>
              <a:t>단계적으로 공공기관 비정규직의 정규직 전환</a:t>
            </a:r>
            <a:endParaRPr lang="en-US" altLang="ko-KR" sz="1900" dirty="0"/>
          </a:p>
          <a:p>
            <a:pPr lvl="1" fontAlgn="base" latinLnBrk="0"/>
            <a:r>
              <a:rPr lang="en-US" altLang="ko-KR" sz="1900" dirty="0"/>
              <a:t>18</a:t>
            </a:r>
            <a:r>
              <a:rPr lang="ko-KR" altLang="en-US" sz="1900" dirty="0"/>
              <a:t>년부터 공공기관 감사 독립성 강화 및 노동이사제 도입</a:t>
            </a:r>
            <a:endParaRPr lang="en-US" altLang="ko-KR" sz="1900" dirty="0"/>
          </a:p>
          <a:p>
            <a:pPr marL="0" indent="0" fontAlgn="base" latinLnBrk="0">
              <a:buNone/>
            </a:pPr>
            <a:endParaRPr lang="en-US" altLang="ko-KR" sz="2400" b="1" dirty="0"/>
          </a:p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4 </a:t>
            </a:r>
            <a:r>
              <a:rPr lang="ko-KR" altLang="en-US" sz="2400" b="1" dirty="0"/>
              <a:t>권력기관의 민주적 개혁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/>
              <a:t>국민의</a:t>
            </a:r>
            <a:r>
              <a:rPr lang="en-US" altLang="ko-KR" sz="1900" dirty="0"/>
              <a:t>, </a:t>
            </a:r>
            <a:r>
              <a:rPr lang="ko-KR" altLang="en-US" sz="1900" dirty="0"/>
              <a:t>국민을 위한 권력기관 개혁</a:t>
            </a:r>
            <a:r>
              <a:rPr lang="en-US" altLang="ko-KR" sz="1900" dirty="0"/>
              <a:t>(</a:t>
            </a:r>
            <a:r>
              <a:rPr lang="ko-KR" altLang="en-US" sz="1900" dirty="0"/>
              <a:t>국정원을 해외안보정보원으로 개편</a:t>
            </a:r>
            <a:r>
              <a:rPr lang="en-US" altLang="ko-KR" sz="1900" dirty="0"/>
              <a:t>)</a:t>
            </a:r>
          </a:p>
          <a:p>
            <a:pPr lvl="1" fontAlgn="base" latinLnBrk="0"/>
            <a:r>
              <a:rPr lang="ko-KR" altLang="en-US" sz="1900" dirty="0"/>
              <a:t>민생치안 역량 강화 및 사회적 약자 보호</a:t>
            </a:r>
          </a:p>
        </p:txBody>
      </p:sp>
      <p:sp>
        <p:nvSpPr>
          <p:cNvPr id="10" name="제목 1">
            <a:extLst>
              <a:ext uri="{FF2B5EF4-FFF2-40B4-BE49-F238E27FC236}">
                <a16:creationId xmlns="" xmlns:a16="http://schemas.microsoft.com/office/drawing/2014/main" id="{EBA61B73-F048-4FB2-AC9A-7F659659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1 : </a:t>
            </a:r>
            <a:r>
              <a:rPr lang="ko-KR" altLang="en-US" sz="3600" dirty="0"/>
              <a:t>국민이 주인인 정부</a:t>
            </a:r>
          </a:p>
        </p:txBody>
      </p:sp>
    </p:spTree>
    <p:extLst>
      <p:ext uri="{BB962C8B-B14F-4D97-AF65-F5344CB8AC3E}">
        <p14:creationId xmlns:p14="http://schemas.microsoft.com/office/powerpoint/2010/main" val="31912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612576" y="2780928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000" b="1" dirty="0"/>
              <a:t>저성장・양극화 동시 극복</a:t>
            </a:r>
            <a:r>
              <a:rPr lang="ko-KR" altLang="en-US" sz="2000" dirty="0"/>
              <a:t>을 위해 </a:t>
            </a:r>
            <a:r>
              <a:rPr lang="ko-KR" altLang="en-US" sz="2000" b="1" dirty="0"/>
              <a:t>경제 패러다임 大전환</a:t>
            </a:r>
            <a:r>
              <a:rPr lang="en-US" altLang="ko-KR" sz="2000" b="1" dirty="0"/>
              <a:t/>
            </a:r>
            <a:br>
              <a:rPr lang="en-US" altLang="ko-KR" sz="2000" b="1" dirty="0"/>
            </a:br>
            <a:endParaRPr lang="ko-KR" altLang="en-US" sz="2000" dirty="0"/>
          </a:p>
          <a:p>
            <a:pPr fontAlgn="base"/>
            <a:r>
              <a:rPr lang="ko-KR" altLang="en-US" sz="2000" b="1" dirty="0"/>
              <a:t>경제성장</a:t>
            </a:r>
            <a:r>
              <a:rPr lang="ko-KR" altLang="en-US" sz="2000" dirty="0"/>
              <a:t>을 </a:t>
            </a:r>
            <a:r>
              <a:rPr lang="ko-KR" altLang="en-US" sz="2000" b="1" dirty="0"/>
              <a:t>수요</a:t>
            </a:r>
            <a:r>
              <a:rPr lang="ko-KR" altLang="en-US" sz="2000" dirty="0"/>
              <a:t> 측면에서는 </a:t>
            </a:r>
            <a:r>
              <a:rPr lang="ko-KR" altLang="en-US" sz="2000" b="1" dirty="0"/>
              <a:t>일자리중심・소득주도 성장</a:t>
            </a:r>
            <a:r>
              <a:rPr lang="en-US" altLang="ko-KR" sz="2000" dirty="0"/>
              <a:t>, </a:t>
            </a:r>
            <a:br>
              <a:rPr lang="en-US" altLang="ko-KR" sz="2000" dirty="0"/>
            </a:br>
            <a:r>
              <a:rPr lang="ko-KR" altLang="en-US" sz="2000" dirty="0"/>
              <a:t>공급측면에서는 </a:t>
            </a:r>
            <a:r>
              <a:rPr lang="ko-KR" altLang="en-US" sz="2000" b="1" dirty="0"/>
              <a:t>혁신 성장</a:t>
            </a:r>
            <a:r>
              <a:rPr lang="ko-KR" altLang="en-US" sz="2000" dirty="0"/>
              <a:t>의 </a:t>
            </a:r>
            <a:r>
              <a:rPr lang="ko-KR" altLang="en-US" sz="2000" b="1" dirty="0" err="1"/>
              <a:t>쌍끌이</a:t>
            </a:r>
            <a:r>
              <a:rPr lang="ko-KR" altLang="en-US" sz="2000" b="1" dirty="0"/>
              <a:t> 방식</a:t>
            </a:r>
            <a:r>
              <a:rPr lang="ko-KR" altLang="en-US" sz="2000" dirty="0"/>
              <a:t>으로 전환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ko-KR" altLang="en-US" sz="2000" dirty="0"/>
          </a:p>
          <a:p>
            <a:pPr fontAlgn="base"/>
            <a:r>
              <a:rPr lang="ko-KR" altLang="en-US" sz="2000" b="1" dirty="0"/>
              <a:t>경제체질</a:t>
            </a:r>
            <a:r>
              <a:rPr lang="ko-KR" altLang="en-US" sz="2000" dirty="0"/>
              <a:t>을 사회보상체계 혁신을 통해 </a:t>
            </a:r>
            <a:r>
              <a:rPr lang="ko-KR" altLang="en-US" sz="2000" b="1" dirty="0"/>
              <a:t>공정경제로 전환</a:t>
            </a:r>
            <a:r>
              <a:rPr lang="en-US" altLang="ko-KR" sz="2000" b="1" dirty="0"/>
              <a:t/>
            </a:r>
            <a:br>
              <a:rPr lang="en-US" altLang="ko-KR" sz="2000" b="1" dirty="0"/>
            </a:br>
            <a:r>
              <a:rPr lang="ko-KR" altLang="en-US" sz="2000" dirty="0"/>
              <a:t>하여 </a:t>
            </a:r>
            <a:r>
              <a:rPr lang="ko-KR" altLang="en-US" sz="2000" b="1" dirty="0"/>
              <a:t>성장의 과실</a:t>
            </a:r>
            <a:r>
              <a:rPr lang="ko-KR" altLang="en-US" sz="2000" dirty="0"/>
              <a:t>이 경제전반으로 </a:t>
            </a:r>
            <a:r>
              <a:rPr lang="ko-KR" altLang="en-US" sz="2000" b="1" dirty="0"/>
              <a:t>골고루 확산</a:t>
            </a:r>
            <a:r>
              <a:rPr lang="ko-KR" altLang="en-US" sz="2000" dirty="0"/>
              <a:t> 유도</a:t>
            </a:r>
            <a:r>
              <a:rPr lang="en-US" altLang="ko-KR" sz="2000" dirty="0"/>
              <a:t/>
            </a:r>
            <a:br>
              <a:rPr lang="en-US" altLang="ko-KR" sz="2000" dirty="0"/>
            </a:br>
            <a:endParaRPr lang="en-US" altLang="ko-KR" sz="2000" dirty="0"/>
          </a:p>
        </p:txBody>
      </p:sp>
      <p:sp>
        <p:nvSpPr>
          <p:cNvPr id="6" name="직사각형 5"/>
          <p:cNvSpPr/>
          <p:nvPr/>
        </p:nvSpPr>
        <p:spPr>
          <a:xfrm>
            <a:off x="2558590" y="1602378"/>
            <a:ext cx="3669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b="1" dirty="0"/>
              <a:t>새로운 경제 패러다임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96552" y="559934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000" b="1" dirty="0">
                <a:sym typeface="Wingdings" pitchFamily="2" charset="2"/>
              </a:rPr>
              <a:t> </a:t>
            </a:r>
            <a:r>
              <a:rPr lang="ko-KR" altLang="en-US" sz="2000" b="1" dirty="0"/>
              <a:t>분배・성장</a:t>
            </a:r>
            <a:r>
              <a:rPr lang="ko-KR" altLang="en-US" sz="2000" dirty="0"/>
              <a:t>이 </a:t>
            </a:r>
            <a:r>
              <a:rPr lang="ko-KR" altLang="en-US" sz="2000" b="1" dirty="0" err="1"/>
              <a:t>선순환</a:t>
            </a:r>
            <a:r>
              <a:rPr lang="ko-KR" altLang="en-US" sz="2000" dirty="0" err="1"/>
              <a:t>을</a:t>
            </a:r>
            <a:r>
              <a:rPr lang="ko-KR" altLang="en-US" sz="2000" dirty="0"/>
              <a:t> 이루는 </a:t>
            </a:r>
            <a:r>
              <a:rPr lang="ko-KR" altLang="en-US" sz="2000" b="1" dirty="0"/>
              <a:t>사람중심 지속성장</a:t>
            </a:r>
            <a:r>
              <a:rPr lang="ko-KR" altLang="en-US" sz="2000" dirty="0"/>
              <a:t> 경제구현</a:t>
            </a:r>
          </a:p>
        </p:txBody>
      </p:sp>
    </p:spTree>
    <p:extLst>
      <p:ext uri="{BB962C8B-B14F-4D97-AF65-F5344CB8AC3E}">
        <p14:creationId xmlns:p14="http://schemas.microsoft.com/office/powerpoint/2010/main" val="255468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803685" y="1126788"/>
            <a:ext cx="3669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b="1" dirty="0"/>
              <a:t>새로운 경제 패러다임</a:t>
            </a:r>
          </a:p>
        </p:txBody>
      </p:sp>
      <p:pic>
        <p:nvPicPr>
          <p:cNvPr id="8" name="_x191035592" descr="EMB000003cc48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5015996" cy="497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9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5" name="내용 개체 틀 2">
            <a:extLst>
              <a:ext uri="{FF2B5EF4-FFF2-40B4-BE49-F238E27FC236}">
                <a16:creationId xmlns="" xmlns:a16="http://schemas.microsoft.com/office/drawing/2014/main" id="{5E50A755-A445-4490-89DD-824F715230FE}"/>
              </a:ext>
            </a:extLst>
          </p:cNvPr>
          <p:cNvSpPr txBox="1">
            <a:spLocks/>
          </p:cNvSpPr>
          <p:nvPr/>
        </p:nvSpPr>
        <p:spPr>
          <a:xfrm>
            <a:off x="369268" y="1657350"/>
            <a:ext cx="8497639" cy="5113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 latinLnBrk="0">
              <a:buNone/>
            </a:pPr>
            <a:r>
              <a:rPr lang="ko-KR" altLang="en-US" sz="3800" b="1" dirty="0"/>
              <a:t>전략</a:t>
            </a:r>
            <a:r>
              <a:rPr lang="en-US" altLang="ko-KR" sz="3800" b="1" dirty="0"/>
              <a:t>1 </a:t>
            </a:r>
            <a:r>
              <a:rPr lang="ko-KR" altLang="en-US" sz="3800" b="1" dirty="0"/>
              <a:t>소득 주도 성장을 위한 일자리경제</a:t>
            </a:r>
          </a:p>
          <a:p>
            <a:pPr fontAlgn="base" latinLnBrk="0"/>
            <a:r>
              <a:rPr lang="ko-KR" altLang="en-US" sz="3800" b="1" dirty="0"/>
              <a:t>국정과제</a:t>
            </a:r>
            <a:endParaRPr lang="en-US" altLang="ko-KR" sz="3800" b="1" dirty="0"/>
          </a:p>
          <a:p>
            <a:pPr lvl="1" fontAlgn="base" latinLnBrk="0"/>
            <a:r>
              <a:rPr lang="ko-KR" altLang="en-US" sz="3000" dirty="0"/>
              <a:t>국민의 눈높이에 맞는 좋은 일자리 창출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사회서비스 공공인프라 구축과 일자리 확충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 err="1"/>
              <a:t>성별ㆍ연령별</a:t>
            </a:r>
            <a:r>
              <a:rPr lang="ko-KR" altLang="en-US" sz="3000" dirty="0"/>
              <a:t> 맞춤형 일자리 지원 강화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실직과 은퇴에 대비하는 일자리 안전망 강화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좋은 일자리 창출을 위한 서비스 산업 혁신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소득 주도 성장을 위한 가계부채 위험 해소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금융산업 구조 선진화</a:t>
            </a:r>
            <a:endParaRPr lang="en-US" altLang="ko-KR" sz="3000" dirty="0"/>
          </a:p>
          <a:p>
            <a:pPr lvl="1" fontAlgn="base" latinLnBrk="0"/>
            <a:endParaRPr lang="en-US" altLang="ko-KR" sz="1100" dirty="0"/>
          </a:p>
          <a:p>
            <a:pPr marL="0" indent="0" fontAlgn="base" latinLnBrk="0">
              <a:buNone/>
            </a:pPr>
            <a:r>
              <a:rPr lang="ko-KR" altLang="en-US" sz="3800" b="1" dirty="0"/>
              <a:t>전략</a:t>
            </a:r>
            <a:r>
              <a:rPr lang="en-US" altLang="ko-KR" sz="3800" b="1" dirty="0"/>
              <a:t>2 </a:t>
            </a:r>
            <a:r>
              <a:rPr lang="ko-KR" altLang="en-US" sz="3800" b="1" dirty="0"/>
              <a:t>활력이 넘치는 공정경제</a:t>
            </a:r>
          </a:p>
          <a:p>
            <a:pPr fontAlgn="base" latinLnBrk="0"/>
            <a:r>
              <a:rPr lang="ko-KR" altLang="en-US" sz="3800" b="1" dirty="0"/>
              <a:t>국정과제</a:t>
            </a:r>
            <a:endParaRPr lang="en-US" altLang="ko-KR" sz="3800" b="1" dirty="0"/>
          </a:p>
          <a:p>
            <a:pPr lvl="1" fontAlgn="base" latinLnBrk="0"/>
            <a:r>
              <a:rPr lang="ko-KR" altLang="en-US" sz="3000" dirty="0"/>
              <a:t>공정한 시장질서 확립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재벌총수 일가 전횡방지 및 </a:t>
            </a:r>
            <a:r>
              <a:rPr lang="ko-KR" altLang="en-US" sz="3000" dirty="0" err="1"/>
              <a:t>소유ㆍ지배구조</a:t>
            </a:r>
            <a:r>
              <a:rPr lang="ko-KR" altLang="en-US" sz="3000" dirty="0"/>
              <a:t> 개선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공정거래 감시 역량 및 소비자 피해 구제 강화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사회적경제 활성화</a:t>
            </a:r>
            <a:endParaRPr lang="en-US" altLang="ko-KR" sz="3000" dirty="0"/>
          </a:p>
          <a:p>
            <a:pPr lvl="1" fontAlgn="base" latinLnBrk="0"/>
            <a:r>
              <a:rPr lang="ko-KR" altLang="en-US" sz="3000" dirty="0"/>
              <a:t>더불어 발전하는 </a:t>
            </a:r>
            <a:r>
              <a:rPr lang="ko-KR" altLang="en-US" sz="3000" dirty="0" err="1"/>
              <a:t>대ㆍ중소기업</a:t>
            </a:r>
            <a:r>
              <a:rPr lang="ko-KR" altLang="en-US" sz="3000" dirty="0"/>
              <a:t> 상생 협력</a:t>
            </a:r>
          </a:p>
        </p:txBody>
      </p:sp>
    </p:spTree>
    <p:extLst>
      <p:ext uri="{BB962C8B-B14F-4D97-AF65-F5344CB8AC3E}">
        <p14:creationId xmlns:p14="http://schemas.microsoft.com/office/powerpoint/2010/main" val="187137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7" y="1628775"/>
            <a:ext cx="8497887" cy="5113337"/>
          </a:xfrm>
        </p:spPr>
        <p:txBody>
          <a:bodyPr>
            <a:normAutofit/>
          </a:bodyPr>
          <a:lstStyle/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3 </a:t>
            </a:r>
            <a:r>
              <a:rPr lang="ko-KR" altLang="en-US" sz="2400" b="1" dirty="0"/>
              <a:t>서민과 중산층을 위한 민생경제</a:t>
            </a:r>
          </a:p>
          <a:p>
            <a:pPr fontAlgn="base" latinLnBrk="0"/>
            <a:r>
              <a:rPr lang="ko-KR" altLang="en-US" sz="2400" b="1" dirty="0"/>
              <a:t>국정과제</a:t>
            </a:r>
            <a:endParaRPr lang="en-US" altLang="ko-KR" sz="2400" b="1" dirty="0"/>
          </a:p>
          <a:p>
            <a:pPr lvl="1" fontAlgn="base" latinLnBrk="0"/>
            <a:r>
              <a:rPr lang="ko-KR" altLang="en-US" sz="1900" dirty="0" err="1"/>
              <a:t>소상공인ㆍ자영업자</a:t>
            </a:r>
            <a:r>
              <a:rPr lang="ko-KR" altLang="en-US" sz="1900" dirty="0"/>
              <a:t> 역량 강화</a:t>
            </a:r>
            <a:endParaRPr lang="en-US" altLang="ko-KR" sz="1900" dirty="0"/>
          </a:p>
          <a:p>
            <a:pPr lvl="1" fontAlgn="base" latinLnBrk="0"/>
            <a:r>
              <a:rPr lang="ko-KR" altLang="en-US" sz="1900" dirty="0"/>
              <a:t>서민 재산형성 및 금융지원 강화</a:t>
            </a:r>
            <a:endParaRPr lang="en-US" altLang="ko-KR" sz="1900" dirty="0"/>
          </a:p>
          <a:p>
            <a:pPr marL="457200" lvl="1" indent="0" fontAlgn="base" latinLnBrk="0">
              <a:buNone/>
            </a:pPr>
            <a:endParaRPr lang="en-US" altLang="ko-KR" sz="1800" dirty="0"/>
          </a:p>
          <a:p>
            <a:pPr marL="457200" lvl="1" indent="0" fontAlgn="base" latinLnBrk="0">
              <a:buNone/>
            </a:pPr>
            <a:endParaRPr lang="en-US" altLang="ko-KR" sz="1800" dirty="0"/>
          </a:p>
          <a:p>
            <a:pPr marL="0" indent="0" fontAlgn="base" latinLnBrk="0">
              <a:buNone/>
            </a:pPr>
            <a:r>
              <a:rPr lang="ko-KR" altLang="en-US" sz="2400" b="1" dirty="0"/>
              <a:t>전략</a:t>
            </a:r>
            <a:r>
              <a:rPr lang="en-US" altLang="ko-KR" sz="2400" b="1" dirty="0"/>
              <a:t>4 </a:t>
            </a:r>
            <a:r>
              <a:rPr lang="ko-KR" altLang="en-US" sz="2400" b="1" dirty="0"/>
              <a:t>과학기술 발전이 선도하는 </a:t>
            </a:r>
            <a:r>
              <a:rPr lang="en-US" altLang="ko-KR" sz="2400" b="1" dirty="0"/>
              <a:t>4</a:t>
            </a:r>
            <a:r>
              <a:rPr lang="ko-KR" altLang="en-US" sz="2400" b="1" dirty="0"/>
              <a:t>차 산업혁명</a:t>
            </a:r>
            <a:endParaRPr lang="ko-KR" altLang="en-US" dirty="0"/>
          </a:p>
          <a:p>
            <a:pPr fontAlgn="base" latinLnBrk="0"/>
            <a:r>
              <a:rPr lang="en-US" altLang="ko-KR" sz="2400" dirty="0"/>
              <a:t>4</a:t>
            </a:r>
            <a:r>
              <a:rPr lang="ko-KR" altLang="en-US" sz="2400" dirty="0"/>
              <a:t>차 산업혁명을 체계적으로 대비하고 지휘할 컨트롤타워인 </a:t>
            </a:r>
            <a:r>
              <a:rPr lang="ko-KR" altLang="en-US" sz="2400" b="1" dirty="0"/>
              <a:t>대통령</a:t>
            </a:r>
            <a:r>
              <a:rPr lang="ko-KR" altLang="en-US" sz="2400" dirty="0"/>
              <a:t> </a:t>
            </a:r>
            <a:r>
              <a:rPr lang="ko-KR" altLang="en-US" sz="2400" b="1" dirty="0"/>
              <a:t>직속 </a:t>
            </a:r>
            <a:r>
              <a:rPr lang="en-US" altLang="ko-KR" sz="2400" b="1" dirty="0"/>
              <a:t>4</a:t>
            </a:r>
            <a:r>
              <a:rPr lang="ko-KR" altLang="en-US" sz="2400" b="1" dirty="0"/>
              <a:t>차 산업혁명위원회를 설치</a:t>
            </a:r>
            <a:r>
              <a:rPr lang="ko-KR" altLang="en-US" sz="2400" dirty="0"/>
              <a:t>하고 </a:t>
            </a:r>
            <a:r>
              <a:rPr lang="ko-KR" altLang="en-US" sz="2400" dirty="0" err="1"/>
              <a:t>기술ㆍ산업ㆍ사회ㆍ공공</a:t>
            </a:r>
            <a:r>
              <a:rPr lang="ko-KR" altLang="en-US" sz="2400" dirty="0"/>
              <a:t> 등</a:t>
            </a:r>
            <a:r>
              <a:rPr lang="en-US" altLang="ko-KR" sz="2400" dirty="0"/>
              <a:t> </a:t>
            </a:r>
            <a:r>
              <a:rPr lang="ko-KR" altLang="en-US" sz="2400" dirty="0"/>
              <a:t>분야별 혁신과제를 </a:t>
            </a:r>
            <a:r>
              <a:rPr lang="ko-KR" altLang="en-US" sz="2400" dirty="0" err="1"/>
              <a:t>선정하여추진</a:t>
            </a:r>
            <a:endParaRPr lang="ko-KR" altLang="en-US" sz="2400" dirty="0"/>
          </a:p>
          <a:p>
            <a:pPr marL="457200" lvl="1" indent="0" fontAlgn="base" latinLnBrk="0">
              <a:buNone/>
            </a:pPr>
            <a:endParaRPr lang="ko-KR" altLang="en-US" sz="18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66409-361F-4BCD-A313-CC32A27F480B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7" name="제목 1">
            <a:extLst>
              <a:ext uri="{FF2B5EF4-FFF2-40B4-BE49-F238E27FC236}">
                <a16:creationId xmlns="" xmlns:a16="http://schemas.microsoft.com/office/drawing/2014/main" id="{56C37D0C-FF23-494D-BBA2-8B3E831B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fontAlgn="base" latinLnBrk="0"/>
            <a:r>
              <a:rPr lang="en-US" altLang="ko-KR" sz="3600" dirty="0"/>
              <a:t>3. </a:t>
            </a:r>
            <a:r>
              <a:rPr lang="ko-KR" altLang="en-US" sz="3600" dirty="0"/>
              <a:t>국정목표 </a:t>
            </a:r>
            <a:r>
              <a:rPr lang="en-US" altLang="ko-KR" sz="3600" dirty="0"/>
              <a:t>2 : </a:t>
            </a:r>
            <a:r>
              <a:rPr lang="ko-KR" altLang="en-US" sz="3600" dirty="0"/>
              <a:t>더불어 잘사는 경제 </a:t>
            </a:r>
          </a:p>
        </p:txBody>
      </p:sp>
    </p:spTree>
    <p:extLst>
      <p:ext uri="{BB962C8B-B14F-4D97-AF65-F5344CB8AC3E}">
        <p14:creationId xmlns:p14="http://schemas.microsoft.com/office/powerpoint/2010/main" val="2324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955</Words>
  <Application>Microsoft Office PowerPoint</Application>
  <PresentationFormat>화면 슬라이드 쇼(4:3)</PresentationFormat>
  <Paragraphs>238</Paragraphs>
  <Slides>26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0" baseType="lpstr">
      <vt:lpstr>맑은 고딕</vt:lpstr>
      <vt:lpstr>Arial</vt:lpstr>
      <vt:lpstr>Wingdings</vt:lpstr>
      <vt:lpstr>Office 테마</vt:lpstr>
      <vt:lpstr>문재인 정권․사회변혁․노동운동 </vt:lpstr>
      <vt:lpstr> Ⅰ. 문재인 정권 </vt:lpstr>
      <vt:lpstr> 1. 문재인정부 국가비전과 5대 국정목표 </vt:lpstr>
      <vt:lpstr>2. 국정목표 1 : 국민이 주인인 정부</vt:lpstr>
      <vt:lpstr>3. 국정목표 1 : 국민이 주인인 정부</vt:lpstr>
      <vt:lpstr>3. 국정목표 2 : 더불어 잘사는 경제 </vt:lpstr>
      <vt:lpstr>3. 국정목표 2 : 더불어 잘사는 경제 </vt:lpstr>
      <vt:lpstr>3. 국정목표 2 : 더불어 잘사는 경제 </vt:lpstr>
      <vt:lpstr>3. 국정목표 2 : 더불어 잘사는 경제 </vt:lpstr>
      <vt:lpstr>3. 국정목표 2 : 더불어 잘사는 경제 </vt:lpstr>
      <vt:lpstr>4 국정목표 3 : 내 삶을 책임지는 국가</vt:lpstr>
      <vt:lpstr>4 국정목표 3 : 내 삶을 책임지는 국가</vt:lpstr>
      <vt:lpstr>4 국정목표 3 : 내 삶을 책임지는 국가</vt:lpstr>
      <vt:lpstr>PowerPoint 프레젠테이션</vt:lpstr>
      <vt:lpstr>5 국정목표 4 : 고르게 발전하는 지역</vt:lpstr>
      <vt:lpstr>6 국정목표 5 : 평화와 번영의 한반도</vt:lpstr>
      <vt:lpstr>6 국정목표 5 : 평화와 번영의 한반도</vt:lpstr>
      <vt:lpstr>문재인 정부에 대한 평가</vt:lpstr>
      <vt:lpstr>Ⅱ.사회변혁</vt:lpstr>
      <vt:lpstr>Ⅱ.사회변혁</vt:lpstr>
      <vt:lpstr>Ⅱ.사회변혁</vt:lpstr>
      <vt:lpstr>PowerPoint 프레젠테이션</vt:lpstr>
      <vt:lpstr>Ⅱ.사회변혁</vt:lpstr>
      <vt:lpstr>Ⅲ. 노동운동 발전 과제 </vt:lpstr>
      <vt:lpstr>Ⅲ. 노동운동 발전 과제 </vt:lpstr>
      <vt:lpstr>Ⅲ. 노동운동 발전 과제 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문재인 정권․사회변혁․노동운동 </dc:title>
  <dc:creator>Registered User</dc:creator>
  <cp:lastModifiedBy>choish</cp:lastModifiedBy>
  <cp:revision>33</cp:revision>
  <cp:lastPrinted>2017-08-16T07:24:08Z</cp:lastPrinted>
  <dcterms:created xsi:type="dcterms:W3CDTF">2017-08-15T09:02:13Z</dcterms:created>
  <dcterms:modified xsi:type="dcterms:W3CDTF">2017-09-21T02:38:33Z</dcterms:modified>
</cp:coreProperties>
</file>